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6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7104063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1" d="100"/>
          <a:sy n="61" d="100"/>
        </p:scale>
        <p:origin x="-110" y="-45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8C7F0-13F7-4470-8592-6D1A0C8AA601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70428-9AB1-419C-B6B3-C9D40B55A31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3171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0428-9AB1-419C-B6B3-C9D40B55A31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995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0428-9AB1-419C-B6B3-C9D40B55A31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903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0428-9AB1-419C-B6B3-C9D40B55A31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9935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0428-9AB1-419C-B6B3-C9D40B55A31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5511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0428-9AB1-419C-B6B3-C9D40B55A31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0166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0428-9AB1-419C-B6B3-C9D40B55A31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247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0428-9AB1-419C-B6B3-C9D40B55A31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2403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0428-9AB1-419C-B6B3-C9D40B55A31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180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0428-9AB1-419C-B6B3-C9D40B55A31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7615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88FF1-2C18-4A0E-91AD-C74148E4C1C5}" type="datetimeFigureOut">
              <a:rPr lang="zh-TW" altLang="en-US" smtClean="0"/>
              <a:t>2021/3/18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AFB9F-9A76-4833-BBFA-BFD914C38B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680"/>
            <a:ext cx="9575800" cy="3473450"/>
          </a:xfrm>
        </p:spPr>
        <p:txBody>
          <a:bodyPr>
            <a:normAutofit/>
          </a:bodyPr>
          <a:lstStyle/>
          <a:p>
            <a:r>
              <a:rPr lang="zh-TW" altLang="en-US" dirty="0"/>
              <a:t>中華醫事科技大學校外實習</a:t>
            </a:r>
            <a:br>
              <a:rPr lang="zh-TW" altLang="en-US" dirty="0"/>
            </a:br>
            <a:r>
              <a:rPr lang="zh-TW" altLang="en-US" dirty="0"/>
              <a:t>性騷擾事件防治宣傳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妳你所具備的身分與適用法規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200" dirty="0"/>
              <a:t>1.</a:t>
            </a:r>
            <a:r>
              <a:rPr lang="zh-TW" altLang="en-US" sz="3200" dirty="0"/>
              <a:t>實習生</a:t>
            </a:r>
            <a:r>
              <a:rPr lang="en-US" altLang="zh-TW" sz="3200" dirty="0"/>
              <a:t>(</a:t>
            </a:r>
            <a:r>
              <a:rPr lang="zh-TW" altLang="en-US" sz="3200" dirty="0"/>
              <a:t>學生</a:t>
            </a:r>
            <a:r>
              <a:rPr lang="en-US" altLang="zh-TW" sz="3200" dirty="0"/>
              <a:t>)</a:t>
            </a:r>
            <a:r>
              <a:rPr lang="zh-TW" altLang="en-US" sz="3200" dirty="0"/>
              <a:t>： 適用性別平等教育法</a:t>
            </a:r>
          </a:p>
          <a:p>
            <a:pPr marL="0" indent="0">
              <a:buNone/>
            </a:pPr>
            <a:r>
              <a:rPr lang="en-US" altLang="zh-TW" sz="3200" dirty="0"/>
              <a:t>2.</a:t>
            </a:r>
            <a:r>
              <a:rPr lang="zh-TW" altLang="en-US" sz="3200" dirty="0"/>
              <a:t>實習生： 適用性別工作</a:t>
            </a:r>
            <a:r>
              <a:rPr lang="zh-TW" altLang="en-US" sz="3200" dirty="0">
                <a:sym typeface="+mn-ea"/>
              </a:rPr>
              <a:t>平等</a:t>
            </a:r>
            <a:r>
              <a:rPr lang="zh-TW" altLang="en-US" sz="3200" dirty="0"/>
              <a:t>法</a:t>
            </a:r>
          </a:p>
          <a:p>
            <a:pPr marL="0" indent="0">
              <a:buNone/>
            </a:pPr>
            <a:r>
              <a:rPr lang="en-US" altLang="zh-TW" sz="3200" dirty="0"/>
              <a:t>3.性騷擾防治法</a:t>
            </a:r>
          </a:p>
          <a:p>
            <a:pPr marL="0" indent="0">
              <a:buNone/>
            </a:pPr>
            <a:r>
              <a:rPr lang="zh-TW" altLang="en-US" sz="3200" dirty="0"/>
              <a:t>所以有疑似情況發生可以選擇</a:t>
            </a:r>
            <a:r>
              <a:rPr lang="en-US" altLang="zh-TW" sz="3200" dirty="0"/>
              <a:t>1</a:t>
            </a:r>
            <a:r>
              <a:rPr lang="zh-TW" altLang="en-US" sz="3200" dirty="0"/>
              <a:t>和</a:t>
            </a:r>
            <a:r>
              <a:rPr lang="en-US" altLang="zh-TW" sz="3200" dirty="0"/>
              <a:t>3 </a:t>
            </a:r>
            <a:r>
              <a:rPr lang="zh-TW" altLang="en-US" sz="3200" dirty="0"/>
              <a:t>或</a:t>
            </a:r>
            <a:r>
              <a:rPr lang="en-US" altLang="zh-TW" sz="3200" dirty="0"/>
              <a:t>2</a:t>
            </a:r>
            <a:r>
              <a:rPr lang="zh-TW" altLang="en-US" sz="3200" dirty="0"/>
              <a:t>和</a:t>
            </a:r>
            <a:r>
              <a:rPr lang="en-US" altLang="zh-TW" sz="3200" dirty="0"/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性別工作平等法（職場性騷擾防治及處理，以下簡稱性工法）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3200" b="1" dirty="0"/>
              <a:t>性騷擾之定義</a:t>
            </a:r>
            <a:r>
              <a:rPr lang="zh-TW" altLang="en-US" sz="3200" dirty="0"/>
              <a:t>：第 12 條，學校教職員工間發生下列情形之一者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/>
              <a:t>（</a:t>
            </a:r>
            <a:r>
              <a:rPr lang="zh-TW" altLang="en-US" sz="3200" dirty="0"/>
              <a:t>一） 受僱者於執行職務時，任何人以性要求、具有性意味或性別歧視之言詞或行為，對其造成敵意性、脅迫性或冒犯性之工作環境，致侵犯或干擾其人格尊嚴、人身自由或影響其工作表現。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3200" dirty="0"/>
              <a:t>雇主對受僱者或求職者為明示或暗示之性要求、具有性意味或性別歧視之言詞或行為，作為勞務契約成立、存續、變更或分發、配置、報酬、考績、陞遷、降調、獎懲等之交換條件。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/>
              <a:t>依據勞動部，發文日期：中華民國104年5月14日發文字號：勞動條4字第1040130811號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5023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3200" dirty="0"/>
              <a:t>爰實習生向實習單位申訴時，實習單位應依性別工作平等法採取立即有效之糾正及補救措施。實習生向</a:t>
            </a:r>
            <a:r>
              <a:rPr lang="zh-TW" altLang="en-US" sz="3200" dirty="0" smtClean="0"/>
              <a:t>學校申訴</a:t>
            </a:r>
            <a:r>
              <a:rPr lang="zh-TW" altLang="en-US" sz="3200" dirty="0"/>
              <a:t>時，則由學校依性別平等教育法之規定調查處理，以維實習生權益。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實習生向學校提出申訴時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/>
              <a:t>依性別工作平等法施行細則第4條之1第1項規定：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3200" dirty="0"/>
              <a:t>「實習生所屬學校知悉其實習期間遭受性騷擾時，所屬學校應督促實習之單位採取立即有效之糾正及補救措施，並應提供實習生必要協助。」亦即學校進行調查時，應通知實習單位配合共同調查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/>
              <a:t>實習生如向地方勞工行政主管機關申訴時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71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/>
              <a:t>依性別工作平等法施行細則第4條之1第2項規定，</a:t>
            </a:r>
          </a:p>
          <a:p>
            <a:pPr marL="0" indent="0">
              <a:buNone/>
            </a:pPr>
            <a:r>
              <a:rPr lang="zh-TW" altLang="en-US" sz="3200" dirty="0"/>
              <a:t>得請求教育主管機關及所屬學校共同調查，俾利調查結果之統一。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778510"/>
            <a:ext cx="10515600" cy="539877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dirty="0">
                <a:sym typeface="+mn-ea"/>
              </a:rPr>
              <a:t>之前有案例，實習生向實習單位反映性</a:t>
            </a:r>
            <a:r>
              <a:rPr lang="en-US" altLang="zh-TW" dirty="0">
                <a:sym typeface="+mn-ea"/>
              </a:rPr>
              <a:t> </a:t>
            </a:r>
            <a:r>
              <a:rPr lang="zh-TW" altLang="en-US" dirty="0">
                <a:sym typeface="+mn-ea"/>
              </a:rPr>
              <a:t>騷擾事件，實習單位很快對疑似行為人做職務調整，避免雙方再次接觸</a:t>
            </a:r>
            <a:r>
              <a:rPr lang="en-US" altLang="zh-TW" dirty="0">
                <a:sym typeface="+mn-ea"/>
              </a:rPr>
              <a:t>(</a:t>
            </a:r>
            <a:r>
              <a:rPr lang="zh-TW" altLang="en-US" dirty="0">
                <a:sym typeface="+mn-ea"/>
              </a:rPr>
              <a:t>這是正確作法</a:t>
            </a:r>
            <a:r>
              <a:rPr lang="en-US" altLang="zh-TW" dirty="0">
                <a:sym typeface="+mn-ea"/>
              </a:rPr>
              <a:t>)</a:t>
            </a:r>
            <a:r>
              <a:rPr lang="zh-TW" altLang="en-US" dirty="0">
                <a:sym typeface="+mn-ea"/>
              </a:rPr>
              <a:t>。但實習單位同時啟動調查，等實習生反映至學校，實習單位已經是要開調查會。學校性平會跟對方人資處連絡希望參與調查，對方以已組好調查委員及沒往例等理由婉拒。只有到最後調查報告書完成，召開調查報告書審議會議時有被邀請列席。雖然會議中主席有請學校代表提供意見，但因為不是委員，也只是提供意見。在會議中可以看見實習單位的調查委員，每個人都在說疑似行為人之前在教學熱誠、為人處事，有多好，所以這只是教學熱誠的無意識行為。</a:t>
            </a:r>
          </a:p>
          <a:p>
            <a:pPr>
              <a:lnSpc>
                <a:spcPct val="100000"/>
              </a:lnSpc>
            </a:pPr>
            <a:r>
              <a:rPr lang="zh-TW" altLang="en-US" dirty="0">
                <a:sym typeface="+mn-ea"/>
              </a:rPr>
              <a:t>發現上述問題在哪裡了嗎</a:t>
            </a:r>
            <a:r>
              <a:rPr lang="en-US" altLang="zh-TW" dirty="0">
                <a:sym typeface="+mn-ea"/>
              </a:rPr>
              <a:t>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635000"/>
            <a:ext cx="10515600" cy="554228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dirty="0"/>
              <a:t>實習生反應性騷擾事件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dirty="0"/>
              <a:t>1.</a:t>
            </a:r>
            <a:r>
              <a:rPr lang="zh-TW" altLang="en-US" dirty="0"/>
              <a:t>立即向所屬實習單位反映，接著請馬上通報學校校安中心</a:t>
            </a:r>
            <a:r>
              <a:rPr lang="en-US" altLang="zh-TW" b="1" dirty="0"/>
              <a:t>06-2903545</a:t>
            </a:r>
            <a:r>
              <a:rPr lang="zh-TW" altLang="en-US" b="1" dirty="0"/>
              <a:t>。</a:t>
            </a:r>
            <a:r>
              <a:rPr lang="zh-TW" altLang="en-US" dirty="0">
                <a:sym typeface="+mn-ea"/>
              </a:rPr>
              <a:t>之後學校性平會承辦人會跟妳連絡。無論你是否要申請調查，上述程序請一定要做到。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dirty="0">
                <a:sym typeface="+mn-ea"/>
              </a:rPr>
              <a:t>2.</a:t>
            </a:r>
            <a:r>
              <a:rPr lang="zh-TW" altLang="en-US" dirty="0">
                <a:sym typeface="+mn-ea"/>
              </a:rPr>
              <a:t>若要申請調查，妳可以選擇：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dirty="0">
                <a:sym typeface="+mn-ea"/>
              </a:rPr>
              <a:t>(1)</a:t>
            </a:r>
            <a:r>
              <a:rPr lang="zh-TW" altLang="en-US" dirty="0">
                <a:sym typeface="+mn-ea"/>
              </a:rPr>
              <a:t>在實習單位依照性工法向實習單位申請調查或</a:t>
            </a:r>
            <a:endParaRPr lang="en-US" altLang="zh-TW" dirty="0">
              <a:sym typeface="+mn-ea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dirty="0">
                <a:sym typeface="+mn-ea"/>
              </a:rPr>
              <a:t>(2)</a:t>
            </a:r>
            <a:r>
              <a:rPr lang="zh-TW" altLang="en-US" dirty="0">
                <a:sym typeface="+mn-ea"/>
              </a:rPr>
              <a:t>向學校性平會提出申請調查</a:t>
            </a:r>
            <a:r>
              <a:rPr lang="en-US" altLang="zh-TW" dirty="0">
                <a:sym typeface="+mn-ea"/>
              </a:rPr>
              <a:t>(</a:t>
            </a:r>
            <a:r>
              <a:rPr lang="zh-TW" altLang="en-US" dirty="0">
                <a:sym typeface="+mn-ea"/>
              </a:rPr>
              <a:t>建議選項</a:t>
            </a:r>
            <a:r>
              <a:rPr lang="en-US" altLang="zh-TW" dirty="0">
                <a:sym typeface="+mn-ea"/>
              </a:rPr>
              <a:t>)</a:t>
            </a:r>
            <a:r>
              <a:rPr lang="zh-TW" altLang="en-US" dirty="0">
                <a:sym typeface="+mn-ea"/>
              </a:rPr>
              <a:t>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>
                <a:sym typeface="+mn-ea"/>
              </a:rPr>
              <a:t>若要向學校性平會申請調查，也請明確跟實習單位說明妳要向學校性平會申請調查，反之亦然。這樣學校在跟實習單位溝通會比較快，因為一案不兩辦，在尊重當事人意願下，也比較不易造成雙方組成調查小組的爭執。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TW" dirty="0"/>
          </a:p>
          <a:p>
            <a:pPr marL="0" indent="0">
              <a:lnSpc>
                <a:spcPct val="100000"/>
              </a:lnSpc>
              <a:buNone/>
            </a:pPr>
            <a:endParaRPr lang="en-US" altLang="zh-TW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720</Words>
  <Application>Microsoft Office PowerPoint</Application>
  <PresentationFormat>自訂</PresentationFormat>
  <Paragraphs>35</Paragraphs>
  <Slides>9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主题</vt:lpstr>
      <vt:lpstr>中華醫事科技大學校外實習 性騷擾事件防治宣傳</vt:lpstr>
      <vt:lpstr>妳你所具備的身分與適用法規</vt:lpstr>
      <vt:lpstr>性別工作平等法（職場性騷擾防治及處理，以下簡稱性工法）</vt:lpstr>
      <vt:lpstr>PowerPoint 簡報</vt:lpstr>
      <vt:lpstr>依據勞動部，發文日期：中華民國104年5月14日發文字號：勞動條4字第1040130811號</vt:lpstr>
      <vt:lpstr>實習生向學校提出申訴時</vt:lpstr>
      <vt:lpstr>實習生如向地方勞工行政主管機關申訴時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Ruby</dc:creator>
  <cp:lastModifiedBy>KuoLab</cp:lastModifiedBy>
  <cp:revision>3</cp:revision>
  <dcterms:created xsi:type="dcterms:W3CDTF">2021-03-15T01:57:32Z</dcterms:created>
  <dcterms:modified xsi:type="dcterms:W3CDTF">2021-03-18T07:35:06Z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1028-10.8.0.6003</vt:lpwstr>
  </property>
</Properties>
</file>