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659" r:id="rId2"/>
  </p:sldMasterIdLst>
  <p:notesMasterIdLst>
    <p:notesMasterId r:id="rId42"/>
  </p:notesMasterIdLst>
  <p:handoutMasterIdLst>
    <p:handoutMasterId r:id="rId43"/>
  </p:handoutMasterIdLst>
  <p:sldIdLst>
    <p:sldId id="273" r:id="rId3"/>
    <p:sldId id="382" r:id="rId4"/>
    <p:sldId id="383" r:id="rId5"/>
    <p:sldId id="401" r:id="rId6"/>
    <p:sldId id="402" r:id="rId7"/>
    <p:sldId id="403" r:id="rId8"/>
    <p:sldId id="404" r:id="rId9"/>
    <p:sldId id="405" r:id="rId10"/>
    <p:sldId id="406" r:id="rId11"/>
    <p:sldId id="407" r:id="rId12"/>
    <p:sldId id="409" r:id="rId13"/>
    <p:sldId id="408" r:id="rId14"/>
    <p:sldId id="410" r:id="rId15"/>
    <p:sldId id="411" r:id="rId16"/>
    <p:sldId id="412" r:id="rId17"/>
    <p:sldId id="420" r:id="rId18"/>
    <p:sldId id="421" r:id="rId19"/>
    <p:sldId id="422" r:id="rId20"/>
    <p:sldId id="428" r:id="rId21"/>
    <p:sldId id="429" r:id="rId22"/>
    <p:sldId id="430" r:id="rId23"/>
    <p:sldId id="448" r:id="rId24"/>
    <p:sldId id="431" r:id="rId25"/>
    <p:sldId id="432" r:id="rId26"/>
    <p:sldId id="433" r:id="rId27"/>
    <p:sldId id="434" r:id="rId28"/>
    <p:sldId id="449" r:id="rId29"/>
    <p:sldId id="435" r:id="rId30"/>
    <p:sldId id="436" r:id="rId31"/>
    <p:sldId id="437" r:id="rId32"/>
    <p:sldId id="439" r:id="rId33"/>
    <p:sldId id="440" r:id="rId34"/>
    <p:sldId id="441" r:id="rId35"/>
    <p:sldId id="442" r:id="rId36"/>
    <p:sldId id="443" r:id="rId37"/>
    <p:sldId id="444" r:id="rId38"/>
    <p:sldId id="445" r:id="rId39"/>
    <p:sldId id="457" r:id="rId40"/>
    <p:sldId id="447" r:id="rId41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3300"/>
    <a:srgbClr val="CC6600"/>
    <a:srgbClr val="FF6600"/>
    <a:srgbClr val="666633"/>
    <a:srgbClr val="669900"/>
    <a:srgbClr val="66FF66"/>
    <a:srgbClr val="CCCC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中等深淺樣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78" autoAdjust="0"/>
    <p:restoredTop sz="94660" autoAdjust="0"/>
  </p:normalViewPr>
  <p:slideViewPr>
    <p:cSldViewPr>
      <p:cViewPr>
        <p:scale>
          <a:sx n="80" d="100"/>
          <a:sy n="80" d="100"/>
        </p:scale>
        <p:origin x="-77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 kumimoji="1" sz="1200">
                <a:latin typeface="Calibri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buFontTx/>
              <a:buNone/>
              <a:defRPr kumimoji="1" sz="1200">
                <a:latin typeface="Calibri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3FC49678-C8A5-4EB3-8434-6EC0C0D5345E}" type="datetimeFigureOut">
              <a:rPr lang="zh-TW" altLang="en-US"/>
              <a:pPr>
                <a:defRPr/>
              </a:pPr>
              <a:t>2020/8/12</a:t>
            </a:fld>
            <a:endParaRPr lang="zh-TW" alt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buFontTx/>
              <a:buNone/>
              <a:defRPr kumimoji="1" sz="1200">
                <a:latin typeface="Calibri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200"/>
            </a:lvl1pPr>
          </a:lstStyle>
          <a:p>
            <a:pPr>
              <a:defRPr/>
            </a:pPr>
            <a:fld id="{D1D391E3-7A8B-4104-BE68-2B59F553877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905737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Tx/>
              <a:buNone/>
              <a:defRPr kumimoji="1"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buFontTx/>
              <a:buNone/>
              <a:defRPr kumimoji="1"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8E8DD5F1-F655-4ED9-A144-1D22BECF5338}" type="datetimeFigureOut">
              <a:rPr lang="zh-TW" altLang="en-US"/>
              <a:pPr>
                <a:defRPr/>
              </a:pPr>
              <a:t>2020/8/12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Tx/>
              <a:buNone/>
              <a:defRPr kumimoji="1"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6833687E-8055-4D19-A1BB-8693B2AA1DF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63409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noProof="1" smtClean="0"/>
              <a:t>按一下以編輯母片標題樣式</a:t>
            </a:r>
            <a:endParaRPr lang="zh-TW" altLang="en-US" noProof="1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FA3DF-AFD2-4E0E-BFEF-E6CF2C73B8CB}" type="datetimeFigureOut">
              <a:rPr lang="zh-TW" altLang="en-US"/>
              <a:pPr>
                <a:defRPr/>
              </a:pPr>
              <a:t>2020/8/12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F27C5-0D6C-4982-8FBD-3AA3384B592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0709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713" y="908050"/>
            <a:ext cx="8156575" cy="882650"/>
          </a:xfrm>
        </p:spPr>
        <p:txBody>
          <a:bodyPr/>
          <a:lstStyle/>
          <a:p>
            <a:r>
              <a:rPr lang="zh-TW" altLang="en-US" noProof="1" smtClean="0"/>
              <a:t>按一下以編輯母片標題樣式</a:t>
            </a:r>
            <a:endParaRPr lang="zh-TW" altLang="en-US" noProof="1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44675"/>
            <a:ext cx="8229600" cy="4525963"/>
          </a:xfrm>
        </p:spPr>
        <p:txBody>
          <a:bodyPr/>
          <a:lstStyle/>
          <a:p>
            <a:pPr lvl="0"/>
            <a:r>
              <a:rPr lang="zh-TW" altLang="en-US" noProof="1" smtClean="0"/>
              <a:t>按一下以編輯母片文字樣式</a:t>
            </a:r>
          </a:p>
          <a:p>
            <a:pPr lvl="1"/>
            <a:r>
              <a:rPr lang="zh-TW" altLang="en-US" noProof="1" smtClean="0"/>
              <a:t>第二層</a:t>
            </a:r>
          </a:p>
          <a:p>
            <a:pPr lvl="2"/>
            <a:r>
              <a:rPr lang="zh-TW" altLang="en-US" noProof="1" smtClean="0"/>
              <a:t>第三層</a:t>
            </a:r>
          </a:p>
          <a:p>
            <a:pPr lvl="3"/>
            <a:r>
              <a:rPr lang="zh-TW" altLang="en-US" noProof="1" smtClean="0"/>
              <a:t>第四層</a:t>
            </a:r>
          </a:p>
          <a:p>
            <a:pPr lvl="4"/>
            <a:r>
              <a:rPr lang="zh-TW" altLang="en-US" noProof="1" smtClean="0"/>
              <a:t>第五層</a:t>
            </a:r>
            <a:endParaRPr lang="zh-TW" altLang="en-US" noProof="1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5F29C-7508-4209-97D0-8F4C7DB58E00}" type="datetimeFigureOut">
              <a:rPr lang="zh-TW" altLang="en-US"/>
              <a:pPr>
                <a:defRPr/>
              </a:pPr>
              <a:t>2020/8/12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58A91-7DA2-4A8D-BA8B-23DABF8246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3366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E2185-B99E-44CA-90F9-D67A4130A27A}" type="datetimeFigureOut">
              <a:rPr lang="zh-TW" altLang="en-US"/>
              <a:pPr>
                <a:defRPr/>
              </a:pPr>
              <a:t>2020/8/12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7EB13-FA9D-4723-844B-61593BA44E5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3136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noProof="1" smtClean="0"/>
              <a:t>按一下以編輯母片標題樣式</a:t>
            </a:r>
            <a:endParaRPr lang="zh-TW" altLang="en-US" noProof="1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5A3F8-D234-46A9-A6DA-532520CC2170}" type="datetimeFigureOut">
              <a:rPr lang="zh-TW" altLang="en-US"/>
              <a:pPr>
                <a:defRPr/>
              </a:pPr>
              <a:t>2020/8/12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A7CB0-15DE-42D9-87ED-CA7E46DB01FA}" type="slidenum">
              <a:rPr lang="zh-TW" altLang="en-US"/>
              <a:pPr>
                <a:defRPr/>
              </a:pPr>
              <a:t>‹#›</a:t>
            </a:fld>
            <a:endParaRPr lang="zh-TW" alt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850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noProof="1" smtClean="0"/>
              <a:t>按一下以編輯母片標題樣式</a:t>
            </a:r>
            <a:endParaRPr lang="zh-TW" altLang="en-US" noProof="1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E924C-434C-4DF6-A0FB-B768A9C8D0E0}" type="datetimeFigureOut">
              <a:rPr lang="zh-TW" altLang="en-US"/>
              <a:pPr>
                <a:defRPr/>
              </a:pPr>
              <a:t>2020/8/12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DF3CF-B8C5-485E-B372-EAEAEEDAE2D4}" type="slidenum">
              <a:rPr lang="zh-TW" altLang="en-US"/>
              <a:pPr>
                <a:defRPr/>
              </a:pPr>
              <a:t>‹#›</a:t>
            </a:fld>
            <a:endParaRPr lang="zh-TW" alt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826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6"/>
          <p:cNvSpPr txBox="1">
            <a:spLocks noChangeArrowheads="1"/>
          </p:cNvSpPr>
          <p:nvPr userDrawn="1"/>
        </p:nvSpPr>
        <p:spPr>
          <a:xfrm>
            <a:off x="6875463" y="44450"/>
            <a:ext cx="2133600" cy="476250"/>
          </a:xfrm>
          <a:prstGeom prst="rect">
            <a:avLst/>
          </a:prstGeom>
          <a:ln/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>
              <a:defRPr/>
            </a:pPr>
            <a:fld id="{0AF394CA-353F-4665-8D49-9E4FA056964C}" type="slidenum">
              <a:rPr lang="zh-TW" altLang="en-US" sz="1400" b="1" smtClean="0">
                <a:latin typeface="Arial" pitchFamily="34" charset="0"/>
                <a:ea typeface="Arial Unicode MS" pitchFamily="34" charset="-120"/>
                <a:cs typeface="Arial" pitchFamily="34" charset="0"/>
              </a:rPr>
              <a:pPr algn="r">
                <a:defRPr/>
              </a:pPr>
              <a:t>‹#›</a:t>
            </a:fld>
            <a:endParaRPr lang="en-US" altLang="zh-TW" sz="1400" b="1" dirty="0">
              <a:latin typeface="Arial" pitchFamily="34" charset="0"/>
              <a:ea typeface="Arial Unicode MS" pitchFamily="34" charset="-120"/>
              <a:cs typeface="Arial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2A5A4C88-D7ED-4EA6-895F-A5E24D8087C7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18401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 descr="新光產險PPT-150203-05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標題版面配置區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93713" y="908050"/>
            <a:ext cx="8156575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8446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buFontTx/>
              <a:buNone/>
              <a:defRPr kumimoji="1"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7D2B519A-CBB4-431A-875A-27051CA3BE20}" type="datetimeFigureOut">
              <a:rPr lang="zh-TW" altLang="en-US"/>
              <a:pPr>
                <a:defRPr/>
              </a:pPr>
              <a:t>2020/8/12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buFontTx/>
              <a:buNone/>
              <a:defRPr kumimoji="1"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200"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5215CB6-ECB0-424B-9834-07F83377AE0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032" name="Rectangle 6"/>
          <p:cNvSpPr txBox="1">
            <a:spLocks noChangeArrowheads="1"/>
          </p:cNvSpPr>
          <p:nvPr/>
        </p:nvSpPr>
        <p:spPr bwMode="auto">
          <a:xfrm>
            <a:off x="6516688" y="427038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r" eaLnBrk="1" hangingPunct="1">
              <a:buFont typeface="Arial" pitchFamily="34" charset="0"/>
              <a:buNone/>
              <a:defRPr/>
            </a:pPr>
            <a:fld id="{B806E5C9-F2E9-4DEC-B536-26F20F8E7EE8}" type="slidenum">
              <a:rPr lang="zh-TW" altLang="en-US" sz="1400" b="1" smtClean="0">
                <a:latin typeface="Arial" pitchFamily="34" charset="0"/>
                <a:ea typeface="Arial Unicode MS" pitchFamily="34" charset="-120"/>
                <a:cs typeface="Arial Unicode MS" pitchFamily="34" charset="-120"/>
              </a:rPr>
              <a:pPr algn="r" eaLnBrk="1" hangingPunct="1">
                <a:buFont typeface="Arial" pitchFamily="34" charset="0"/>
                <a:buNone/>
                <a:defRPr/>
              </a:pPr>
              <a:t>‹#›</a:t>
            </a:fld>
            <a:endParaRPr lang="en-US" altLang="zh-TW" sz="1400" b="1" smtClean="0">
              <a:latin typeface="Arial" pitchFamily="34" charset="0"/>
              <a:ea typeface="Arial Unicode MS" pitchFamily="34" charset="-120"/>
              <a:cs typeface="Arial Unicode MS" pitchFamily="34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 descr="新光產險PPT-150203-07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標題版面配置區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9032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zh-TW" altLang="en-US" smtClean="0"/>
          </a:p>
        </p:txBody>
      </p:sp>
      <p:sp>
        <p:nvSpPr>
          <p:cNvPr id="2052" name="文字版面配置區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21336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buFontTx/>
              <a:buNone/>
              <a:defRPr kumimoji="1"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C997685A-EC23-49DC-ACA2-2112D75B4A72}" type="datetimeFigureOut">
              <a:rPr lang="zh-TW" altLang="en-US"/>
              <a:pPr>
                <a:defRPr/>
              </a:pPr>
              <a:t>2020/8/12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buFontTx/>
              <a:buNone/>
              <a:defRPr kumimoji="1"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200"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35AA4095-6F63-473E-B8CE-306156A99E8F}" type="slidenum">
              <a:rPr lang="zh-TW" altLang="en-US"/>
              <a:pPr>
                <a:defRPr/>
              </a:pPr>
              <a:t>‹#›</a:t>
            </a:fld>
            <a:endParaRPr lang="zh-TW" altLang="en-US">
              <a:latin typeface="Calibri" pitchFamily="34" charset="0"/>
            </a:endParaRPr>
          </a:p>
        </p:txBody>
      </p:sp>
      <p:sp>
        <p:nvSpPr>
          <p:cNvPr id="2056" name="Rectangle 6"/>
          <p:cNvSpPr txBox="1">
            <a:spLocks noChangeArrowheads="1"/>
          </p:cNvSpPr>
          <p:nvPr/>
        </p:nvSpPr>
        <p:spPr bwMode="auto">
          <a:xfrm>
            <a:off x="6516688" y="427038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r" eaLnBrk="1" hangingPunct="1">
              <a:buFont typeface="Arial" pitchFamily="34" charset="0"/>
              <a:buNone/>
              <a:defRPr/>
            </a:pPr>
            <a:fld id="{B1E01976-0FB3-453E-9418-7615E0D2B0BA}" type="slidenum">
              <a:rPr lang="zh-TW" altLang="en-US" sz="1400" b="1" smtClean="0">
                <a:ea typeface="Arial Unicode MS" pitchFamily="34" charset="-120"/>
                <a:cs typeface="Arial Unicode MS" pitchFamily="34" charset="-120"/>
              </a:rPr>
              <a:pPr algn="r" eaLnBrk="1" hangingPunct="1">
                <a:buFont typeface="Arial" pitchFamily="34" charset="0"/>
                <a:buNone/>
                <a:defRPr/>
              </a:pPr>
              <a:t>‹#›</a:t>
            </a:fld>
            <a:endParaRPr lang="en-US" altLang="zh-TW" sz="1400" b="1" smtClean="0">
              <a:ea typeface="Arial Unicode MS" pitchFamily="34" charset="-120"/>
              <a:cs typeface="Arial Unicode MS" pitchFamily="34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kinsurance.com.tw/SKI/DocUpLoad/&#25237;&#20445;&#21152;&#36864;&#20445;&#31243;&#24207;&#26381;&#21209;&#31383;&#21475;.xlsx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kinsurance.com.tw/SKI/DocUpLoad/636386521701977326_&#29702;&#36064;&#31243;&#24207;&#21450;&#29702;&#36064;&#31383;&#21475;.pdf" TargetMode="Externa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kinsurance.com.tw/SKI/DocUpLoad/&#25237;&#20445;&#21152;&#36864;&#20445;&#31243;&#24207;&#26381;&#21209;&#31383;&#21475;.xlsx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467544" y="1196975"/>
            <a:ext cx="835292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algn="ctr">
              <a:buFontTx/>
              <a:buNone/>
              <a:defRPr kumimoji="0" sz="40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defRPr>
            </a:lvl1pPr>
            <a:lvl2pPr marL="742950" indent="-285750">
              <a:defRPr kumimoji="1">
                <a:latin typeface="Arial" pitchFamily="34" charset="0"/>
              </a:defRPr>
            </a:lvl2pPr>
            <a:lvl3pPr marL="1143000" indent="-228600">
              <a:defRPr kumimoji="1">
                <a:latin typeface="Arial" pitchFamily="34" charset="0"/>
              </a:defRPr>
            </a:lvl3pPr>
            <a:lvl4pPr marL="1600200" indent="-228600">
              <a:defRPr kumimoji="1">
                <a:latin typeface="Arial" pitchFamily="34" charset="0"/>
              </a:defRPr>
            </a:lvl4pPr>
            <a:lvl5pPr marL="2057400" indent="-228600">
              <a:defRPr kumimoji="1"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latin typeface="Arial" pitchFamily="34" charset="0"/>
              </a:defRPr>
            </a:lvl9pPr>
          </a:lstStyle>
          <a:p>
            <a:pPr algn="l">
              <a:defRPr/>
            </a:pPr>
            <a:r>
              <a:rPr lang="en-US" altLang="zh-TW" dirty="0" smtClean="0">
                <a:solidFill>
                  <a:schemeClr val="tx1"/>
                </a:solidFill>
              </a:rPr>
              <a:t>『108</a:t>
            </a:r>
            <a:r>
              <a:rPr lang="zh-TW" altLang="en-US" dirty="0" smtClean="0">
                <a:solidFill>
                  <a:schemeClr val="tx1"/>
                </a:solidFill>
              </a:rPr>
              <a:t>年度大專校</a:t>
            </a:r>
            <a:r>
              <a:rPr lang="zh-TW" altLang="en-US" dirty="0">
                <a:solidFill>
                  <a:schemeClr val="tx1"/>
                </a:solidFill>
              </a:rPr>
              <a:t>院校外實習</a:t>
            </a:r>
            <a:r>
              <a:rPr lang="zh-TW" altLang="en-US" dirty="0" smtClean="0">
                <a:solidFill>
                  <a:schemeClr val="tx1"/>
                </a:solidFill>
              </a:rPr>
              <a:t>學生團  體保險</a:t>
            </a:r>
            <a:r>
              <a:rPr lang="en-US" altLang="zh-TW" dirty="0" smtClean="0">
                <a:solidFill>
                  <a:schemeClr val="tx1"/>
                </a:solidFill>
              </a:rPr>
              <a:t>』</a:t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>
                <a:solidFill>
                  <a:schemeClr val="tx1"/>
                </a:solidFill>
              </a:rPr>
              <a:t>作業說明會</a:t>
            </a:r>
            <a:endParaRPr lang="en-US" altLang="zh-TW" dirty="0" smtClean="0">
              <a:solidFill>
                <a:schemeClr val="tx1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1188" y="3717032"/>
            <a:ext cx="5040312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buClr>
                <a:schemeClr val="accent1"/>
              </a:buClr>
              <a:buSzPct val="85000"/>
              <a:defRPr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履約期間：</a:t>
            </a:r>
            <a:r>
              <a:rPr lang="en-US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08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01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日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en-US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109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7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31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日</a:t>
            </a:r>
            <a:endParaRPr lang="en-US" altLang="zh-TW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fontAlgn="auto">
              <a:spcAft>
                <a:spcPts val="0"/>
              </a:spcAft>
              <a:buClr>
                <a:schemeClr val="accent1"/>
              </a:buClr>
              <a:buSzPct val="85000"/>
              <a:defRPr/>
            </a:pPr>
            <a:r>
              <a:rPr lang="zh-TW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招標案號</a:t>
            </a:r>
            <a:r>
              <a:rPr lang="zh-TW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LP5-108027</a:t>
            </a:r>
            <a:endParaRPr lang="zh-TW" altLang="zh-TW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2916550" y="282956"/>
            <a:ext cx="3262432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n-cs"/>
              </a:rPr>
              <a:t>投保文件說明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90842"/>
            <a:ext cx="5627058" cy="70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857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2916550" y="282956"/>
            <a:ext cx="3262432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n-cs"/>
              </a:rPr>
              <a:t>投保文件說明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982504"/>
            <a:ext cx="5543550" cy="706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850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2916550" y="282956"/>
            <a:ext cx="3262432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n-cs"/>
              </a:rPr>
              <a:t>投保文件說明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72594"/>
            <a:ext cx="5339333" cy="7086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511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3173031" y="282956"/>
            <a:ext cx="2749472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n-cs"/>
              </a:rPr>
              <a:t>加退保流程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11188" y="3070225"/>
            <a:ext cx="1512887" cy="2158975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至本公司官網「</a:t>
            </a:r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大專校院實習生</a:t>
            </a:r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保險專區」下載契約變更申請書、加退保通知書填寫完成並</a:t>
            </a:r>
            <a:r>
              <a:rPr lang="en-US" altLang="zh-TW" sz="1400" b="1" dirty="0">
                <a:latin typeface="微軟正黑體" pitchFamily="34" charset="-120"/>
                <a:ea typeface="微軟正黑體" pitchFamily="34" charset="-120"/>
              </a:rPr>
              <a:t>email</a:t>
            </a:r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或傳真至</a:t>
            </a:r>
            <a:r>
              <a:rPr lang="zh-TW" altLang="en-US" sz="14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本公司服務窗口</a:t>
            </a:r>
            <a:endParaRPr lang="en-US" altLang="zh-TW" sz="14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700338" y="3070225"/>
            <a:ext cx="1511300" cy="2016125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本公司進行審核及出單</a:t>
            </a:r>
          </a:p>
        </p:txBody>
      </p:sp>
      <p:sp>
        <p:nvSpPr>
          <p:cNvPr id="18" name="矩形 17"/>
          <p:cNvSpPr/>
          <p:nvPr/>
        </p:nvSpPr>
        <p:spPr>
          <a:xfrm>
            <a:off x="4859338" y="3068638"/>
            <a:ext cx="1512887" cy="2016125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寄送批單、收據及保險證</a:t>
            </a:r>
          </a:p>
        </p:txBody>
      </p:sp>
      <p:sp>
        <p:nvSpPr>
          <p:cNvPr id="19" name="矩形 18"/>
          <p:cNvSpPr/>
          <p:nvPr/>
        </p:nvSpPr>
        <p:spPr>
          <a:xfrm>
            <a:off x="6948488" y="3048000"/>
            <a:ext cx="1511300" cy="2016125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繳交保險費</a:t>
            </a:r>
          </a:p>
        </p:txBody>
      </p:sp>
      <p:sp>
        <p:nvSpPr>
          <p:cNvPr id="20" name="向右箭號 19"/>
          <p:cNvSpPr/>
          <p:nvPr/>
        </p:nvSpPr>
        <p:spPr>
          <a:xfrm>
            <a:off x="2268538" y="3933825"/>
            <a:ext cx="358775" cy="287338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1" name="向右箭號 20"/>
          <p:cNvSpPr/>
          <p:nvPr/>
        </p:nvSpPr>
        <p:spPr>
          <a:xfrm>
            <a:off x="6516688" y="3911600"/>
            <a:ext cx="358775" cy="288925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2" name="向右箭號 21"/>
          <p:cNvSpPr/>
          <p:nvPr/>
        </p:nvSpPr>
        <p:spPr>
          <a:xfrm>
            <a:off x="4356100" y="3933825"/>
            <a:ext cx="360363" cy="287338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611188" y="2492375"/>
            <a:ext cx="1512887" cy="431800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步驟一</a:t>
            </a:r>
          </a:p>
        </p:txBody>
      </p:sp>
      <p:sp>
        <p:nvSpPr>
          <p:cNvPr id="24" name="矩形 23"/>
          <p:cNvSpPr/>
          <p:nvPr/>
        </p:nvSpPr>
        <p:spPr>
          <a:xfrm>
            <a:off x="2700338" y="2517775"/>
            <a:ext cx="1511300" cy="431800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步驟二</a:t>
            </a:r>
          </a:p>
        </p:txBody>
      </p:sp>
      <p:sp>
        <p:nvSpPr>
          <p:cNvPr id="25" name="矩形 24"/>
          <p:cNvSpPr/>
          <p:nvPr/>
        </p:nvSpPr>
        <p:spPr>
          <a:xfrm>
            <a:off x="4859338" y="2517775"/>
            <a:ext cx="1512887" cy="431800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步驟三</a:t>
            </a:r>
          </a:p>
        </p:txBody>
      </p:sp>
      <p:sp>
        <p:nvSpPr>
          <p:cNvPr id="26" name="矩形 25"/>
          <p:cNvSpPr/>
          <p:nvPr/>
        </p:nvSpPr>
        <p:spPr>
          <a:xfrm>
            <a:off x="6931025" y="2517775"/>
            <a:ext cx="1512888" cy="431800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步驟四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54308" y="5517232"/>
            <a:ext cx="891018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本公司服務窗口從本公司官網→大專實習生→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十二、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 tooltip="excel檔(投保加退保程序服務窗口_另開新檔)"/>
              </a:rPr>
              <a:t>投保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 tooltip="excel檔(投保加退保程序服務窗口_另開新檔)"/>
              </a:rPr>
              <a:t>/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 tooltip="excel檔(投保加退保程序服務窗口_另開新檔)"/>
              </a:rPr>
              <a:t>加退保程序服務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2" tooltip="excel檔(投保加退保程序服務窗口_另開新檔)"/>
              </a:rPr>
              <a:t>窗口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下載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3455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2660069" y="282956"/>
            <a:ext cx="3775393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n-cs"/>
              </a:rPr>
              <a:t>加退保文件說明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027" y="990842"/>
            <a:ext cx="5705475" cy="784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143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2660069" y="282956"/>
            <a:ext cx="3775393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n-cs"/>
              </a:rPr>
              <a:t>加退保文件說明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10" y="990842"/>
            <a:ext cx="5772150" cy="761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133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3429511" y="282956"/>
            <a:ext cx="2236511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n-cs"/>
              </a:rPr>
              <a:t>理賠流程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1188" y="3070225"/>
            <a:ext cx="1512887" cy="2016125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安心診療、至本公司官網「</a:t>
            </a:r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大專校院實習生</a:t>
            </a:r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保險專區」下載理賠申請書，並準備相關理賠應附文件</a:t>
            </a:r>
            <a:endParaRPr lang="en-US" altLang="zh-TW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700338" y="3070225"/>
            <a:ext cx="1511300" cy="2016125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將理賠應附文件正本寄至</a:t>
            </a:r>
            <a:r>
              <a:rPr lang="zh-TW" altLang="en-US" sz="14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本公司理賠窗口</a:t>
            </a:r>
          </a:p>
        </p:txBody>
      </p:sp>
      <p:sp>
        <p:nvSpPr>
          <p:cNvPr id="5" name="矩形 4"/>
          <p:cNvSpPr/>
          <p:nvPr/>
        </p:nvSpPr>
        <p:spPr>
          <a:xfrm>
            <a:off x="4859338" y="3068638"/>
            <a:ext cx="1512887" cy="2016125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本公司理賠人員檢視理賠文件是否齊全並進行審核</a:t>
            </a:r>
          </a:p>
        </p:txBody>
      </p:sp>
      <p:sp>
        <p:nvSpPr>
          <p:cNvPr id="7" name="矩形 6"/>
          <p:cNvSpPr/>
          <p:nvPr/>
        </p:nvSpPr>
        <p:spPr>
          <a:xfrm>
            <a:off x="6948488" y="3048000"/>
            <a:ext cx="1511300" cy="2016125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本公司給付理賠保險金</a:t>
            </a:r>
          </a:p>
        </p:txBody>
      </p:sp>
      <p:sp>
        <p:nvSpPr>
          <p:cNvPr id="8" name="向右箭號 7"/>
          <p:cNvSpPr/>
          <p:nvPr/>
        </p:nvSpPr>
        <p:spPr>
          <a:xfrm>
            <a:off x="2268538" y="3933825"/>
            <a:ext cx="358775" cy="2873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>
            <a:off x="6516688" y="3911600"/>
            <a:ext cx="358775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0" name="向右箭號 9"/>
          <p:cNvSpPr/>
          <p:nvPr/>
        </p:nvSpPr>
        <p:spPr>
          <a:xfrm>
            <a:off x="4356100" y="3933825"/>
            <a:ext cx="360363" cy="2873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611188" y="2492375"/>
            <a:ext cx="1512887" cy="43180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步驟一</a:t>
            </a:r>
          </a:p>
        </p:txBody>
      </p:sp>
      <p:sp>
        <p:nvSpPr>
          <p:cNvPr id="12" name="矩形 11"/>
          <p:cNvSpPr/>
          <p:nvPr/>
        </p:nvSpPr>
        <p:spPr>
          <a:xfrm>
            <a:off x="2700338" y="2517775"/>
            <a:ext cx="1511300" cy="43180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步驟二</a:t>
            </a:r>
          </a:p>
        </p:txBody>
      </p:sp>
      <p:sp>
        <p:nvSpPr>
          <p:cNvPr id="13" name="矩形 12"/>
          <p:cNvSpPr/>
          <p:nvPr/>
        </p:nvSpPr>
        <p:spPr>
          <a:xfrm>
            <a:off x="4859338" y="2517775"/>
            <a:ext cx="1512887" cy="43180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步驟三</a:t>
            </a:r>
          </a:p>
        </p:txBody>
      </p:sp>
      <p:sp>
        <p:nvSpPr>
          <p:cNvPr id="14" name="矩形 13"/>
          <p:cNvSpPr/>
          <p:nvPr/>
        </p:nvSpPr>
        <p:spPr>
          <a:xfrm>
            <a:off x="6931025" y="2517775"/>
            <a:ext cx="1512888" cy="43180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步驟四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54308" y="5517232"/>
            <a:ext cx="891018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本公司服務窗口從本公司官網→大專實習生→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十三、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 tooltip="理賠程序及理賠窗口(PDF檔)"/>
              </a:rPr>
              <a:t>理賠程序及理賠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2" tooltip="理賠程序及理賠窗口(PDF檔)"/>
              </a:rPr>
              <a:t>窗口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下載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310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2403589" y="282956"/>
            <a:ext cx="4288353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理賠申請應附</a:t>
            </a: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文件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713372"/>
              </p:ext>
            </p:extLst>
          </p:nvPr>
        </p:nvGraphicFramePr>
        <p:xfrm>
          <a:off x="947315" y="990844"/>
          <a:ext cx="7200900" cy="5070043"/>
        </p:xfrm>
        <a:graphic>
          <a:graphicData uri="http://schemas.openxmlformats.org/drawingml/2006/table">
            <a:tbl>
              <a:tblPr/>
              <a:tblGrid>
                <a:gridCol w="4151058"/>
                <a:gridCol w="1073018"/>
                <a:gridCol w="988412"/>
                <a:gridCol w="988412"/>
              </a:tblGrid>
              <a:tr h="827810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應備文件</a:t>
                      </a: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意外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身故</a:t>
                      </a: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意外失能</a:t>
                      </a: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傷害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醫療</a:t>
                      </a: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</a:tr>
              <a:tr h="459886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理賠申請書</a:t>
                      </a:r>
                      <a:endParaRPr kumimoji="1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en-US" sz="24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993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死亡證明書</a:t>
                      </a: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9886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相驗屍體證明書</a:t>
                      </a: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en-US" sz="24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403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除戶戶籍謄本</a:t>
                      </a: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en-US" sz="24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9886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受益人戶籍謄本</a:t>
                      </a: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en-US" sz="24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en-US" sz="24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9886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診斷證明書</a:t>
                      </a: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en-US" sz="24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✔</a:t>
                      </a: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9886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失能診斷書</a:t>
                      </a:r>
                      <a:endParaRPr kumimoji="1" lang="en-US" altLang="zh-TW" sz="2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en-US" sz="24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9886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醫療單據</a:t>
                      </a:r>
                      <a:endParaRPr kumimoji="1" lang="en-US" altLang="zh-TW" sz="2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✔</a:t>
                      </a: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9886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意外傷害證明</a:t>
                      </a: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en-US" sz="24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en-US" sz="24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✔</a:t>
                      </a: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22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2916549" y="282956"/>
            <a:ext cx="3262433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n-cs"/>
              </a:rPr>
              <a:t>理賠文件說明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793" y="990842"/>
            <a:ext cx="6076950" cy="856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24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468313" y="908050"/>
            <a:ext cx="8229600" cy="51181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endParaRPr lang="en-US" altLang="zh-TW" sz="8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Ｑ＆Ａ</a:t>
            </a:r>
            <a:r>
              <a:rPr lang="zh-TW" altLang="en-US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0935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4"/>
          <p:cNvSpPr txBox="1">
            <a:spLocks noChangeArrowheads="1"/>
          </p:cNvSpPr>
          <p:nvPr/>
        </p:nvSpPr>
        <p:spPr bwMode="auto">
          <a:xfrm>
            <a:off x="3635375" y="333375"/>
            <a:ext cx="2235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>
              <a:buFontTx/>
              <a:buNone/>
              <a:defRPr/>
            </a:pPr>
            <a:r>
              <a:rPr kumimoji="0"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簡報大綱</a:t>
            </a:r>
            <a:endParaRPr kumimoji="0" lang="zh-TW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文字方塊 5"/>
          <p:cNvSpPr txBox="1">
            <a:spLocks noChangeArrowheads="1"/>
          </p:cNvSpPr>
          <p:nvPr/>
        </p:nvSpPr>
        <p:spPr bwMode="auto">
          <a:xfrm>
            <a:off x="3252788" y="1063625"/>
            <a:ext cx="3743325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lnSpc>
                <a:spcPct val="200000"/>
              </a:lnSpc>
              <a:buFont typeface="Arial" pitchFamily="34" charset="0"/>
              <a:buNone/>
              <a:defRPr/>
            </a:pPr>
            <a:r>
              <a:rPr kumimoji="0" lang="zh-TW" altLang="en-US" sz="3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●</a:t>
            </a:r>
            <a:r>
              <a:rPr kumimoji="0" lang="zh-TW" altLang="en-US" sz="3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保</a:t>
            </a:r>
            <a:r>
              <a:rPr kumimoji="0" lang="zh-TW" altLang="en-US" sz="3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障計劃</a:t>
            </a:r>
            <a:r>
              <a:rPr kumimoji="0" lang="zh-TW" altLang="en-US" sz="3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說明</a:t>
            </a:r>
            <a:endParaRPr kumimoji="0" lang="en-US" altLang="zh-TW" sz="30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200000"/>
              </a:lnSpc>
              <a:defRPr/>
            </a:pPr>
            <a:r>
              <a:rPr kumimoji="0" lang="zh-TW" altLang="en-US" sz="3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●投保流程、文件</a:t>
            </a:r>
            <a:endParaRPr kumimoji="0" lang="en-US" altLang="zh-TW" sz="3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200000"/>
              </a:lnSpc>
              <a:defRPr/>
            </a:pPr>
            <a:r>
              <a:rPr kumimoji="0" lang="zh-TW" altLang="en-US" sz="3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●加退保流程、文件</a:t>
            </a:r>
            <a:endParaRPr kumimoji="0" lang="en-US" altLang="zh-TW" sz="3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200000"/>
              </a:lnSpc>
              <a:buFontTx/>
              <a:buNone/>
              <a:defRPr/>
            </a:pPr>
            <a:r>
              <a:rPr kumimoji="0" lang="zh-TW" altLang="en-US" sz="3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●</a:t>
            </a:r>
            <a:r>
              <a:rPr kumimoji="0" lang="zh-TW" altLang="en-US" sz="3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理賠</a:t>
            </a:r>
            <a:r>
              <a:rPr kumimoji="0" lang="zh-TW" altLang="en-US" sz="3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程序、文件</a:t>
            </a:r>
            <a:endParaRPr kumimoji="0" lang="en-US" altLang="zh-TW" sz="30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200000"/>
              </a:lnSpc>
              <a:buFontTx/>
              <a:buNone/>
              <a:defRPr/>
            </a:pPr>
            <a:r>
              <a:rPr kumimoji="0" lang="zh-TW" altLang="en-US" sz="3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●Ｑ＆Ａ</a:t>
            </a:r>
            <a:endParaRPr kumimoji="0" lang="en-US" altLang="zh-TW" sz="30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200000"/>
              </a:lnSpc>
              <a:defRPr/>
            </a:pPr>
            <a:endParaRPr kumimoji="0" lang="en-US" altLang="zh-TW" sz="3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8397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55650" y="2565400"/>
            <a:ext cx="7704138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l"/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如有本國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大專校院學籍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身份者可為承保對象，但需檢附「居留證號」。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410623" y="1052736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n-cs"/>
              </a:rPr>
              <a:t>陸生或外籍學生是否可投保</a:t>
            </a:r>
            <a:r>
              <a:rPr lang="en-US" altLang="zh-TW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n-cs"/>
              </a:rPr>
              <a:t>?</a:t>
            </a:r>
            <a:endParaRPr lang="zh-TW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891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55650" y="2565400"/>
            <a:ext cx="7704138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l"/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可以，如前往之地區經外交部公佈國外旅遊警示分級表為「紅色警示區」為不 保，如有疑慮請洽本公司服務窗口。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51520" y="1052736"/>
            <a:ext cx="856895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分派至國外之實習學生是否可投保？</a:t>
            </a:r>
            <a:endParaRPr lang="zh-TW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7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55650" y="2565400"/>
            <a:ext cx="7704138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l"/>
              <a:defRPr/>
            </a:pP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本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專案僅承保具大專校院身份之實習學生，如交換學生非為實習學生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，將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不適用本專案。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51520" y="1052736"/>
            <a:ext cx="856895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交換</a:t>
            </a: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學生是否可投保？</a:t>
            </a:r>
            <a:endParaRPr lang="zh-TW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884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55650" y="2565400"/>
            <a:ext cx="7704138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l"/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可使用系所或學校行政單位圓戳章，但需有「學校名稱」，代表人章用印可以系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所或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學校行政單位主任亦可。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51520" y="1052736"/>
            <a:ext cx="856895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投保要保單位用印有無限制？</a:t>
            </a:r>
            <a:endParaRPr lang="zh-TW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33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503585" y="2565400"/>
            <a:ext cx="806482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l"/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本專案服務窗口係依教育部提供之全國大專院校名單配置，如遇投保之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大專校院查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無服務窗口，可請洽總公司傷害暨健康險部</a:t>
            </a:r>
            <a:endParaRPr lang="en-US" altLang="zh-TW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02)2507-5335#617  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黃先生、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#653  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盧先生。</a:t>
            </a:r>
            <a:endParaRPr lang="zh-TW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en-US" altLang="zh-TW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51520" y="1052736"/>
            <a:ext cx="856895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投保學校如查無服務窗口</a:t>
            </a:r>
            <a:r>
              <a:rPr lang="zh-TW" alt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sz="4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要</a:t>
            </a: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如何處理？</a:t>
            </a:r>
            <a:endParaRPr lang="zh-TW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86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55650" y="2565400"/>
            <a:ext cx="7704138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l"/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本專案要保書載明保險期間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為午夜</a:t>
            </a:r>
            <a:r>
              <a:rPr lang="en-US" altLang="zh-TW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12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時，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如學校要求保險日期為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0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時起保，可自行更正要保書保險期間為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0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時，本公司亦可配合。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51520" y="1052736"/>
            <a:ext cx="856895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要保書上保險起始日須</a:t>
            </a:r>
            <a:r>
              <a:rPr lang="zh-TW" alt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為</a:t>
            </a:r>
            <a:endParaRPr lang="en-US" altLang="zh-TW" sz="4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en-US" altLang="zh-TW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24</a:t>
            </a:r>
            <a:r>
              <a:rPr lang="zh-TW" alt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時</a:t>
            </a:r>
            <a:r>
              <a:rPr lang="en-US" altLang="zh-TW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午夜</a:t>
            </a:r>
            <a:r>
              <a:rPr lang="en-US" altLang="zh-TW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12</a:t>
            </a:r>
            <a:r>
              <a:rPr lang="zh-TW" alt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時</a:t>
            </a:r>
            <a:r>
              <a:rPr lang="en-US" altLang="zh-TW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還是</a:t>
            </a:r>
            <a:r>
              <a:rPr lang="en-US" altLang="zh-TW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0</a:t>
            </a: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時</a:t>
            </a:r>
            <a:r>
              <a:rPr lang="en-US" altLang="zh-TW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314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55650" y="2565400"/>
            <a:ext cx="7704138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l"/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需於「保期開始前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個工作日」完成要保申請文件送件。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51520" y="1052736"/>
            <a:ext cx="856895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需多久前須完成要保？</a:t>
            </a:r>
            <a:endParaRPr lang="zh-TW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74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251520" y="2565400"/>
            <a:ext cx="878497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l"/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為符合本公司承保通報作業，僅接受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保險起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保日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距現</a:t>
            </a:r>
            <a:r>
              <a:rPr lang="en-US" altLang="zh-TW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90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日以前之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投保。</a:t>
            </a:r>
          </a:p>
          <a:p>
            <a:pPr>
              <a:defRPr/>
            </a:pPr>
            <a:r>
              <a:rPr lang="en-US" altLang="zh-TW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例：今日為</a:t>
            </a:r>
            <a:r>
              <a:rPr lang="en-US" altLang="zh-TW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108/08/25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，僅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接受保險起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保日為</a:t>
            </a:r>
            <a:r>
              <a:rPr lang="en-US" altLang="zh-TW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108/11/22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以前之投保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51520" y="1052736"/>
            <a:ext cx="856895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保險</a:t>
            </a: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起保</a:t>
            </a:r>
            <a:r>
              <a:rPr lang="zh-TW" alt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日</a:t>
            </a: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之約定</a:t>
            </a:r>
            <a:r>
              <a:rPr lang="zh-TW" alt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是否</a:t>
            </a: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有限定？</a:t>
            </a:r>
            <a:endParaRPr lang="zh-TW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414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55650" y="2565400"/>
            <a:ext cx="7704138" cy="22467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l"/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於要保申請文件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加退保申請文件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「收齊後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個工作日」完成保單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批單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、收據寄發。</a:t>
            </a:r>
            <a:endParaRPr lang="en-US" altLang="zh-TW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en-US" altLang="zh-TW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※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如投保人數眾多，提供「名冊電子檔」更能加速保單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批單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製作。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51520" y="1052736"/>
            <a:ext cx="856895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要保送件後，多久可以</a:t>
            </a:r>
            <a:r>
              <a:rPr lang="zh-TW" alt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收到</a:t>
            </a:r>
            <a:endParaRPr lang="en-US" altLang="zh-TW" sz="4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保單</a:t>
            </a:r>
            <a:r>
              <a:rPr lang="en-US" altLang="zh-TW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批單</a:t>
            </a:r>
            <a:r>
              <a:rPr lang="en-US" altLang="zh-TW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、收據？</a:t>
            </a:r>
            <a:endParaRPr lang="zh-TW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099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55650" y="2565400"/>
            <a:ext cx="7704138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l"/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收到保單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批單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及收據後，需於保期開始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30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日內完成保費繳納。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51520" y="1052736"/>
            <a:ext cx="856895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保費需於何時完成繳納？</a:t>
            </a:r>
            <a:endParaRPr lang="zh-TW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11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2915816" y="282956"/>
            <a:ext cx="3263900" cy="70802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n-cs"/>
              </a:rPr>
              <a:t>保障計劃說明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7" name="矩形 12"/>
          <p:cNvSpPr>
            <a:spLocks noChangeArrowheads="1"/>
          </p:cNvSpPr>
          <p:nvPr/>
        </p:nvSpPr>
        <p:spPr bwMode="auto">
          <a:xfrm>
            <a:off x="468313" y="908050"/>
            <a:ext cx="8135937" cy="49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保障範圍：</a:t>
            </a:r>
          </a:p>
          <a:p>
            <a:pPr>
              <a:defRPr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凡非因疾病所引起的外來突發事故。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承保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24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小時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如：天災、交通意外等事故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酒後駕車、自殺不予理賠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zh-TW" altLang="en-US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保障對象：</a:t>
            </a:r>
          </a:p>
          <a:p>
            <a:pPr>
              <a:defRPr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教育部所轄之各級公、私立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大專校院具有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學籍之校外實習學生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以記載於被保險人名冊內者為限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zh-TW" altLang="en-US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履約期間：</a:t>
            </a:r>
          </a:p>
          <a:p>
            <a:pPr>
              <a:defRPr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自</a:t>
            </a:r>
            <a:r>
              <a:rPr lang="en-US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08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01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日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00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時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至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109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07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31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日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24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時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止。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en-US" altLang="zh-TW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保險期間：</a:t>
            </a:r>
          </a:p>
          <a:p>
            <a:pPr>
              <a:defRPr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可投保一年、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11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個月、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10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個月、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9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個月、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8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個月、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7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個月、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個月、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個月、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4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個月、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個月、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個月、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個月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不滿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個月視為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個月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>
              <a:defRPr/>
            </a:pPr>
            <a:endParaRPr lang="en-US" altLang="zh-TW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投保人數：</a:t>
            </a:r>
          </a:p>
          <a:p>
            <a:pPr>
              <a:defRPr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每張保單最低投保人數為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人，如未滿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人請洽本公司個人傷害保險專案。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一律採記名入單，有些學校有團體保險卡的需求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5787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55650" y="2565400"/>
            <a:ext cx="7704138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l"/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匯款繳費：由本公司各服務窗口提供銀行匯款帳號。</a:t>
            </a:r>
          </a:p>
          <a:p>
            <a:pPr marL="457200" indent="-457200">
              <a:buFont typeface="Wingdings" pitchFamily="2" charset="2"/>
              <a:buChar char="l"/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超商繳費：保費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萬以內，可提供超商繳費單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請於要保時告知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。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51520" y="1052736"/>
            <a:ext cx="856895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繳費方式為何？</a:t>
            </a:r>
            <a:endParaRPr lang="zh-TW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65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55650" y="2565400"/>
            <a:ext cx="7704138" cy="267765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l"/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意外傷害事故是指非由疾病引起的外來、突發事故。</a:t>
            </a:r>
            <a:endParaRPr lang="en-US" altLang="zh-TW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en-US" altLang="zh-TW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buFont typeface="Wingdings" pitchFamily="2" charset="2"/>
              <a:buChar char="l"/>
              <a:defRPr/>
            </a:pP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自殺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』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係屬被保險人故意行為，為本保險除外責任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原因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之一，本公司不負給付保險金之責任。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51520" y="1052736"/>
            <a:ext cx="856895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何謂意外事故</a:t>
            </a:r>
            <a:r>
              <a:rPr lang="zh-TW" alt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？</a:t>
            </a:r>
            <a:endParaRPr lang="en-US" altLang="zh-TW" sz="4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自殺</a:t>
            </a: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是否可以申請理賠？</a:t>
            </a:r>
            <a:endParaRPr lang="zh-TW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450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55650" y="2565400"/>
            <a:ext cx="7704138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l"/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被保險人飲酒後駕（騎）車，其吐氣或血液所含酒精成份超過道路交通法令規定標準者，致成死亡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、失能或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傷害時本公司不負給付保險保險金責任。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51520" y="1052736"/>
            <a:ext cx="856895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酒駕事故可否申請理賠？</a:t>
            </a:r>
            <a:endParaRPr lang="zh-TW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2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55650" y="2565400"/>
            <a:ext cx="7704138" cy="22467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l"/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可以來電話與本公司服務窗口索取理賠申請書或新光產物網站「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大專校院實習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學生保險專區」下載理賠申請書，並檢附相關理賠應附文件寄至本公司，本公司將協助被保險人理賠申請作業。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51520" y="1052736"/>
            <a:ext cx="856895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理賠申請書要如何索取？</a:t>
            </a:r>
            <a:r>
              <a:rPr lang="en-US" altLang="zh-TW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理賠要向誰申請？</a:t>
            </a:r>
            <a:endParaRPr lang="zh-TW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988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55650" y="2565400"/>
            <a:ext cx="7704138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l"/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由本保險所生的權利，自得為請求之日起，經過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年不行使而消滅。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51520" y="1052736"/>
            <a:ext cx="856895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理賠申請期限？</a:t>
            </a:r>
            <a:endParaRPr lang="zh-TW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161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55650" y="2565400"/>
            <a:ext cx="7704138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l"/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本公司收到理賠申請書及應檢附文件後，經案件審核無誤後於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15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日內給付。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51520" y="1052736"/>
            <a:ext cx="856895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理賠作業需要幾天？</a:t>
            </a:r>
            <a:endParaRPr lang="zh-TW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429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55650" y="2565400"/>
            <a:ext cx="7704138" cy="35394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l"/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民法第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1138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條規定：「法定繼承人及其順序」繼承人，除配偶外，依下列順序繼承：</a:t>
            </a:r>
          </a:p>
          <a:p>
            <a:pPr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直系血親卑親屬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子女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。</a:t>
            </a:r>
          </a:p>
          <a:p>
            <a:pPr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父母。</a:t>
            </a:r>
          </a:p>
          <a:p>
            <a:pPr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兄弟姊妹。</a:t>
            </a:r>
          </a:p>
          <a:p>
            <a:pPr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祖父母。</a:t>
            </a:r>
          </a:p>
          <a:p>
            <a:pPr marL="457200" indent="-457200">
              <a:buFont typeface="Wingdings" pitchFamily="2" charset="2"/>
              <a:buChar char="l"/>
              <a:defRPr/>
            </a:pP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不論哪一順位的繼承人，都必須跟被繼承人之「配偶」共同繼承。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51520" y="1052736"/>
            <a:ext cx="856895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身故保險金受益人為法定繼承人，係指哪些親屬？</a:t>
            </a:r>
            <a:endParaRPr lang="zh-TW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15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251520" y="1052736"/>
            <a:ext cx="856895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如何找到本公司官網資訊</a:t>
            </a:r>
            <a:r>
              <a:rPr lang="en-US" altLang="zh-TW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95027" y="1751172"/>
            <a:ext cx="7704138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可鍵入關鍵字搜尋「新光產物」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/>
          <a:srcRect t="15188" r="19822" b="23208"/>
          <a:stretch/>
        </p:blipFill>
        <p:spPr bwMode="auto">
          <a:xfrm>
            <a:off x="323850" y="2636838"/>
            <a:ext cx="4305300" cy="3455987"/>
          </a:xfrm>
          <a:prstGeom prst="rect">
            <a:avLst/>
          </a:prstGeom>
          <a:noFill/>
          <a:ln>
            <a:noFill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23850" y="2636838"/>
            <a:ext cx="3095625" cy="360362"/>
          </a:xfrm>
          <a:prstGeom prst="rect">
            <a:avLst/>
          </a:prstGeom>
          <a:noFill/>
          <a:ln w="508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/>
          <a:srcRect l="893" t="14704" r="11711" b="5564"/>
          <a:stretch/>
        </p:blipFill>
        <p:spPr bwMode="auto">
          <a:xfrm>
            <a:off x="4664622" y="2628900"/>
            <a:ext cx="4119563" cy="3455987"/>
          </a:xfrm>
          <a:prstGeom prst="rect">
            <a:avLst/>
          </a:prstGeom>
          <a:noFill/>
          <a:ln>
            <a:noFill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629150" y="2628900"/>
            <a:ext cx="2895600" cy="358775"/>
          </a:xfrm>
          <a:prstGeom prst="rect">
            <a:avLst/>
          </a:prstGeom>
          <a:noFill/>
          <a:ln w="508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947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-684584" y="313509"/>
            <a:ext cx="856895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如何找到本公司官網資訊</a:t>
            </a:r>
            <a:r>
              <a:rPr lang="en-US" altLang="zh-TW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478094" y="1118231"/>
            <a:ext cx="81756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進入本公司官網，至「</a:t>
            </a:r>
            <a:r>
              <a:rPr lang="zh-TW" alt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大專校院實習生</a:t>
            </a:r>
            <a:r>
              <a:rPr lang="zh-TW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保險專區」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" y="1628800"/>
            <a:ext cx="9000490" cy="4723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6588224" y="5805263"/>
            <a:ext cx="720080" cy="4243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911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ChangeArrowheads="1"/>
          </p:cNvSpPr>
          <p:nvPr/>
        </p:nvSpPr>
        <p:spPr>
          <a:xfrm>
            <a:off x="539750" y="2781300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n-cs"/>
              </a:rPr>
              <a:t>報告結束，感謝聆聽</a:t>
            </a:r>
            <a:r>
              <a:rPr lang="en-US" altLang="zh-TW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n-cs"/>
              </a:rPr>
              <a:t>!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342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2915816" y="282956"/>
            <a:ext cx="3263900" cy="70802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n-cs"/>
              </a:rPr>
              <a:t>保障計劃說明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899225"/>
              </p:ext>
            </p:extLst>
          </p:nvPr>
        </p:nvGraphicFramePr>
        <p:xfrm>
          <a:off x="541468" y="1772816"/>
          <a:ext cx="7848600" cy="222567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080125"/>
                <a:gridCol w="3024094"/>
                <a:gridCol w="3744381"/>
              </a:tblGrid>
              <a:tr h="3709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項目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承保內容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保險額度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33" marB="45733"/>
                </a:tc>
              </a:tr>
              <a:tr h="3709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意外身故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200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萬元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33" marB="45733"/>
                </a:tc>
              </a:tr>
              <a:tr h="3709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意外失能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依失能等級給付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萬 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~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200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萬元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33" marB="45733"/>
                </a:tc>
              </a:tr>
              <a:tr h="3709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C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實支實付醫療</a:t>
                      </a: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8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限門診、急診</a:t>
                      </a: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最高給付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萬元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33" marB="45733"/>
                </a:tc>
              </a:tr>
              <a:tr h="3709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D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住院日額醫療保障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每日給付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1,000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元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33" marB="45733"/>
                </a:tc>
              </a:tr>
              <a:tr h="370946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C+D</a:t>
                      </a:r>
                      <a:r>
                        <a:rPr lang="zh-TW" altLang="en-US" sz="18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項目合計最高給付</a:t>
                      </a: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</a:t>
                      </a:r>
                      <a:r>
                        <a:rPr lang="zh-TW" altLang="en-US" sz="18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萬元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33" marB="45733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矩形 12"/>
          <p:cNvSpPr>
            <a:spLocks noChangeArrowheads="1"/>
          </p:cNvSpPr>
          <p:nvPr/>
        </p:nvSpPr>
        <p:spPr bwMode="auto">
          <a:xfrm>
            <a:off x="553094" y="1383088"/>
            <a:ext cx="798934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保障內容：                                                                                       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      </a:t>
            </a:r>
            <a:r>
              <a:rPr lang="zh-TW" alt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單位</a:t>
            </a:r>
            <a:r>
              <a:rPr lang="zh-TW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：新</a:t>
            </a:r>
            <a:r>
              <a:rPr lang="zh-TW" alt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臺幣</a:t>
            </a:r>
            <a:endParaRPr lang="en-US" altLang="zh-TW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en-US" altLang="zh-TW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en-US" altLang="zh-TW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4732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2915816" y="282956"/>
            <a:ext cx="3263900" cy="70802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n-cs"/>
              </a:rPr>
              <a:t>保障計劃說明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4" name="矩形 12"/>
          <p:cNvSpPr>
            <a:spLocks noChangeArrowheads="1"/>
          </p:cNvSpPr>
          <p:nvPr/>
        </p:nvSpPr>
        <p:spPr bwMode="auto">
          <a:xfrm>
            <a:off x="468313" y="908050"/>
            <a:ext cx="8135937" cy="406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身故保險金：</a:t>
            </a:r>
          </a:p>
          <a:p>
            <a:pPr>
              <a:defRPr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被保險人於本契約有效期間內遭受契約約定的意外傷害事故，自意外傷害事故發生之日起一百八十日以內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死亡者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本公司按該被保險人保險金額給付身故保險金。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但超過一百八十日死亡者，受益人若能證明被保險人之死亡與該意外傷害事故具有因果關係者，不在此限。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en-US" altLang="zh-TW" sz="1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en-US" altLang="zh-TW" sz="1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en-US" altLang="zh-TW" sz="1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失能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保險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金：</a:t>
            </a:r>
          </a:p>
          <a:p>
            <a:pPr>
              <a:defRPr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被保險人於本契約有效期間內遭受契約約定的意外傷害事故，自意外傷害事故發生之日起一百八十日以內致成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附表所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列失能程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度之一者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，本公司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給付失能保險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金，其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金額按該表所列之給付比例計算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但超過一百八十日致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成失能者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，受益人若能證明被保險人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之失能與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該意外傷害事故具有因果關係者，不在此限。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2271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2915816" y="282956"/>
            <a:ext cx="3263900" cy="70802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n-cs"/>
              </a:rPr>
              <a:t>保障計劃說明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5" name="矩形 12"/>
          <p:cNvSpPr>
            <a:spLocks noChangeArrowheads="1"/>
          </p:cNvSpPr>
          <p:nvPr/>
        </p:nvSpPr>
        <p:spPr bwMode="auto">
          <a:xfrm>
            <a:off x="468313" y="908050"/>
            <a:ext cx="8135937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傷害醫療保險金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實支實付型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：</a:t>
            </a:r>
          </a:p>
          <a:p>
            <a:pPr>
              <a:defRPr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被保險人於本契約有效期間內遭受契約約定的意外傷害事故，自意外傷害事故發生之日起一百八十日以內，經登記合格的醫院或診所以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門診方式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治療者，本公司就其實際醫療費用，超過全民健康保險給付部分或不屬全民健康保險給付範圍之費用，給付「實支實付傷害醫療保險金」。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倘被保險人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不以全民健康保險之保險對象身分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治療、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被保險人之醫療費用不屬全民健康保險給付範圍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或被保險人前往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不具有全民健康保險之醫院或診所治療者，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致該項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醫療費用無法獲得全民健康保險給付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，本公司依被保險人實際支付之該項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醫療費用之百分之六十五給付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，但最高給付金額仍受前項之限制。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en-US" altLang="zh-TW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en-US" altLang="zh-TW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傷害醫療保險金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日額型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：</a:t>
            </a:r>
          </a:p>
          <a:p>
            <a:pPr>
              <a:defRPr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被保險人於本契約有效期間內遭受契約約定的意外傷害事故，自意外傷害事故發生之日起一百八十日以內，經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登記合格的醫院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治療者，本公司就其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住院日數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給付保險單所載的「住院保險金」。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1291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2915816" y="282956"/>
            <a:ext cx="3263900" cy="70802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n-cs"/>
              </a:rPr>
              <a:t>保障計劃說明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151168"/>
              </p:ext>
            </p:extLst>
          </p:nvPr>
        </p:nvGraphicFramePr>
        <p:xfrm>
          <a:off x="1499766" y="1268760"/>
          <a:ext cx="6096000" cy="482123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048000"/>
                <a:gridCol w="3048000"/>
              </a:tblGrid>
              <a:tr h="37086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保險期間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每人保險費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12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個月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187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元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11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個月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178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元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個月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168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元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9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個月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159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元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8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個月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150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元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7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個月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140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元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個月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122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元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個月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103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元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4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個月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84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元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個月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65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元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個月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47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元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個月</a:t>
                      </a: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8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含不滿</a:t>
                      </a: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</a:t>
                      </a:r>
                      <a:r>
                        <a:rPr lang="zh-TW" altLang="en-US" sz="18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個月</a:t>
                      </a: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28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元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23" marB="45723"/>
                </a:tc>
              </a:tr>
            </a:tbl>
          </a:graphicData>
        </a:graphic>
      </p:graphicFrame>
      <p:sp>
        <p:nvSpPr>
          <p:cNvPr id="7" name="矩形 12"/>
          <p:cNvSpPr>
            <a:spLocks noChangeArrowheads="1"/>
          </p:cNvSpPr>
          <p:nvPr/>
        </p:nvSpPr>
        <p:spPr bwMode="auto">
          <a:xfrm>
            <a:off x="468313" y="908050"/>
            <a:ext cx="81359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保險費：                                                                                      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zh-TW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單元：新臺幣 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                                                                                          </a:t>
            </a:r>
          </a:p>
          <a:p>
            <a:pPr>
              <a:defRPr/>
            </a:pPr>
            <a:endParaRPr lang="zh-TW" altLang="en-US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96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2915816" y="282956"/>
            <a:ext cx="3263900" cy="70802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n-cs"/>
              </a:rPr>
              <a:t>保障計劃說明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4" name="矩形 12"/>
          <p:cNvSpPr>
            <a:spLocks noChangeArrowheads="1"/>
          </p:cNvSpPr>
          <p:nvPr/>
        </p:nvSpPr>
        <p:spPr bwMode="auto">
          <a:xfrm>
            <a:off x="251521" y="908050"/>
            <a:ext cx="83527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受益人：</a:t>
            </a:r>
          </a:p>
          <a:p>
            <a:pPr>
              <a:defRPr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身故保險金如未指定者，視為法定繼承人；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如需指定受益人，需經被保險人簽名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zh-TW" alt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失能保險金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及醫療保險金受益人為被保險人本人。</a:t>
            </a:r>
          </a:p>
        </p:txBody>
      </p:sp>
    </p:spTree>
    <p:extLst>
      <p:ext uri="{BB962C8B-B14F-4D97-AF65-F5344CB8AC3E}">
        <p14:creationId xmlns:p14="http://schemas.microsoft.com/office/powerpoint/2010/main" val="180330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3429511" y="282956"/>
            <a:ext cx="2236511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n-cs"/>
              </a:rPr>
              <a:t>投保流程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1520" y="3086223"/>
            <a:ext cx="1296516" cy="2016125"/>
          </a:xfrm>
          <a:prstGeom prst="rect">
            <a:avLst/>
          </a:prstGeom>
          <a:solidFill>
            <a:schemeClr val="accent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至本公司官網「</a:t>
            </a:r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大專校</a:t>
            </a:r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院</a:t>
            </a:r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實習生</a:t>
            </a:r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保險專區」查詢保障內容、各據點服務窗口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向右箭號 6"/>
          <p:cNvSpPr/>
          <p:nvPr/>
        </p:nvSpPr>
        <p:spPr>
          <a:xfrm>
            <a:off x="1692275" y="3933825"/>
            <a:ext cx="358775" cy="28733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67568" y="2531644"/>
            <a:ext cx="1296517" cy="431800"/>
          </a:xfrm>
          <a:prstGeom prst="rect">
            <a:avLst/>
          </a:prstGeom>
          <a:solidFill>
            <a:schemeClr val="accent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步驟一</a:t>
            </a:r>
          </a:p>
        </p:txBody>
      </p:sp>
      <p:sp>
        <p:nvSpPr>
          <p:cNvPr id="9" name="文字版面配置區 19"/>
          <p:cNvSpPr txBox="1">
            <a:spLocks/>
          </p:cNvSpPr>
          <p:nvPr/>
        </p:nvSpPr>
        <p:spPr bwMode="auto">
          <a:xfrm>
            <a:off x="2123728" y="3103367"/>
            <a:ext cx="1296517" cy="2016125"/>
          </a:xfrm>
          <a:prstGeom prst="rect">
            <a:avLst/>
          </a:prstGeom>
          <a:solidFill>
            <a:schemeClr val="accent2"/>
          </a:solidFill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下載要保書、名冊填寫完成並</a:t>
            </a:r>
            <a:r>
              <a:rPr lang="en-US" altLang="zh-TW" sz="1400" b="1" dirty="0" smtClean="0">
                <a:latin typeface="微軟正黑體" pitchFamily="34" charset="-120"/>
                <a:ea typeface="微軟正黑體" pitchFamily="34" charset="-120"/>
              </a:rPr>
              <a:t>email</a:t>
            </a:r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或傳真至</a:t>
            </a:r>
            <a:r>
              <a:rPr lang="zh-TW" altLang="en-US" sz="14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本公司服務窗口</a:t>
            </a:r>
            <a:endParaRPr lang="en-US" altLang="zh-TW" sz="14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文字版面配置區 19"/>
          <p:cNvSpPr txBox="1">
            <a:spLocks/>
          </p:cNvSpPr>
          <p:nvPr/>
        </p:nvSpPr>
        <p:spPr bwMode="auto">
          <a:xfrm>
            <a:off x="7574754" y="3101079"/>
            <a:ext cx="1296517" cy="2016125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>
            <a:defPPr>
              <a:defRPr lang="zh-TW"/>
            </a:defPPr>
            <a:lvl1pPr marL="0" indent="0" algn="ctr" eaLnBrk="0" hangingPunct="0">
              <a:spcBef>
                <a:spcPct val="20000"/>
              </a:spcBef>
              <a:buNone/>
              <a:defRPr sz="1400" b="1">
                <a:latin typeface="微軟正黑體" pitchFamily="34" charset="-120"/>
                <a:ea typeface="微軟正黑體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/>
            </a:lvl2pPr>
            <a:lvl3pPr marL="1143000" indent="-228600" eaLnBrk="0" hangingPunct="0">
              <a:spcBef>
                <a:spcPct val="20000"/>
              </a:spcBef>
              <a:buChar char="•"/>
              <a:defRPr sz="2400"/>
            </a:lvl3pPr>
            <a:lvl4pPr marL="1600200" indent="-228600" eaLnBrk="0" hangingPunct="0">
              <a:spcBef>
                <a:spcPct val="20000"/>
              </a:spcBef>
              <a:buChar char="–"/>
              <a:defRPr sz="2000"/>
            </a:lvl4pPr>
            <a:lvl5pPr marL="2057400" indent="-228600" eaLnBrk="0" hangingPunct="0">
              <a:spcBef>
                <a:spcPct val="20000"/>
              </a:spcBef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defRPr/>
            </a:pPr>
            <a:r>
              <a:rPr lang="zh-TW" altLang="en-US" dirty="0" smtClean="0"/>
              <a:t>繳交保險費</a:t>
            </a:r>
            <a:endParaRPr lang="en-US" altLang="zh-TW" dirty="0" smtClean="0"/>
          </a:p>
        </p:txBody>
      </p:sp>
      <p:sp>
        <p:nvSpPr>
          <p:cNvPr id="11" name="文字版面配置區 19"/>
          <p:cNvSpPr txBox="1">
            <a:spLocks/>
          </p:cNvSpPr>
          <p:nvPr/>
        </p:nvSpPr>
        <p:spPr bwMode="auto">
          <a:xfrm>
            <a:off x="3923928" y="3096503"/>
            <a:ext cx="1296517" cy="2016125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 eaLnBrk="0" hangingPunct="0">
              <a:spcBef>
                <a:spcPct val="20000"/>
              </a:spcBef>
              <a:buNone/>
              <a:defRPr sz="1400" b="1">
                <a:latin typeface="微軟正黑體" pitchFamily="34" charset="-120"/>
                <a:ea typeface="微軟正黑體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/>
            </a:lvl2pPr>
            <a:lvl3pPr marL="1143000" indent="-228600" eaLnBrk="0" hangingPunct="0">
              <a:spcBef>
                <a:spcPct val="20000"/>
              </a:spcBef>
              <a:buChar char="•"/>
              <a:defRPr sz="2400"/>
            </a:lvl3pPr>
            <a:lvl4pPr marL="1600200" indent="-228600" eaLnBrk="0" hangingPunct="0">
              <a:spcBef>
                <a:spcPct val="20000"/>
              </a:spcBef>
              <a:buChar char="–"/>
              <a:defRPr sz="2000"/>
            </a:lvl4pPr>
            <a:lvl5pPr marL="2057400" indent="-228600" eaLnBrk="0" hangingPunct="0">
              <a:spcBef>
                <a:spcPct val="20000"/>
              </a:spcBef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defRPr/>
            </a:pPr>
            <a:r>
              <a:rPr lang="zh-TW" altLang="en-US" dirty="0"/>
              <a:t>本公司進行審核及出單</a:t>
            </a:r>
            <a:endParaRPr lang="en-US" altLang="zh-TW" dirty="0"/>
          </a:p>
        </p:txBody>
      </p:sp>
      <p:sp>
        <p:nvSpPr>
          <p:cNvPr id="12" name="文字版面配置區 19"/>
          <p:cNvSpPr txBox="1">
            <a:spLocks/>
          </p:cNvSpPr>
          <p:nvPr/>
        </p:nvSpPr>
        <p:spPr bwMode="auto">
          <a:xfrm>
            <a:off x="5723975" y="3097647"/>
            <a:ext cx="1296517" cy="2016125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 eaLnBrk="0" hangingPunct="0">
              <a:spcBef>
                <a:spcPct val="20000"/>
              </a:spcBef>
              <a:buNone/>
              <a:defRPr sz="1400" b="1">
                <a:latin typeface="微軟正黑體" pitchFamily="34" charset="-120"/>
                <a:ea typeface="微軟正黑體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/>
            </a:lvl2pPr>
            <a:lvl3pPr marL="1143000" indent="-228600" eaLnBrk="0" hangingPunct="0">
              <a:spcBef>
                <a:spcPct val="20000"/>
              </a:spcBef>
              <a:buChar char="•"/>
              <a:defRPr sz="2400"/>
            </a:lvl3pPr>
            <a:lvl4pPr marL="1600200" indent="-228600" eaLnBrk="0" hangingPunct="0">
              <a:spcBef>
                <a:spcPct val="20000"/>
              </a:spcBef>
              <a:buChar char="–"/>
              <a:defRPr sz="2000"/>
            </a:lvl4pPr>
            <a:lvl5pPr marL="2057400" indent="-228600" eaLnBrk="0" hangingPunct="0">
              <a:spcBef>
                <a:spcPct val="20000"/>
              </a:spcBef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defRPr/>
            </a:pPr>
            <a:r>
              <a:rPr lang="zh-TW" altLang="en-US" dirty="0"/>
              <a:t>寄送保險單、收據及保險證</a:t>
            </a:r>
            <a:endParaRPr lang="en-US" altLang="zh-TW" dirty="0"/>
          </a:p>
        </p:txBody>
      </p:sp>
      <p:sp>
        <p:nvSpPr>
          <p:cNvPr id="13" name="向右箭號 12"/>
          <p:cNvSpPr/>
          <p:nvPr/>
        </p:nvSpPr>
        <p:spPr>
          <a:xfrm>
            <a:off x="3492500" y="3935413"/>
            <a:ext cx="358775" cy="28733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4" name="向右箭號 13"/>
          <p:cNvSpPr/>
          <p:nvPr/>
        </p:nvSpPr>
        <p:spPr>
          <a:xfrm>
            <a:off x="5318125" y="3951288"/>
            <a:ext cx="358775" cy="28733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2146249" y="2531644"/>
            <a:ext cx="1296517" cy="431800"/>
          </a:xfrm>
          <a:prstGeom prst="rect">
            <a:avLst/>
          </a:prstGeom>
          <a:solidFill>
            <a:schemeClr val="accent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步驟二</a:t>
            </a:r>
          </a:p>
        </p:txBody>
      </p:sp>
      <p:sp>
        <p:nvSpPr>
          <p:cNvPr id="16" name="矩形 15"/>
          <p:cNvSpPr/>
          <p:nvPr/>
        </p:nvSpPr>
        <p:spPr>
          <a:xfrm>
            <a:off x="3923928" y="2531644"/>
            <a:ext cx="1296517" cy="431800"/>
          </a:xfrm>
          <a:prstGeom prst="rect">
            <a:avLst/>
          </a:prstGeom>
          <a:solidFill>
            <a:schemeClr val="accent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步驟三</a:t>
            </a:r>
          </a:p>
        </p:txBody>
      </p:sp>
      <p:sp>
        <p:nvSpPr>
          <p:cNvPr id="17" name="矩形 16"/>
          <p:cNvSpPr/>
          <p:nvPr/>
        </p:nvSpPr>
        <p:spPr>
          <a:xfrm>
            <a:off x="5723974" y="2549940"/>
            <a:ext cx="1296517" cy="431800"/>
          </a:xfrm>
          <a:prstGeom prst="rect">
            <a:avLst/>
          </a:prstGeom>
          <a:solidFill>
            <a:schemeClr val="accent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步驟四</a:t>
            </a:r>
          </a:p>
        </p:txBody>
      </p:sp>
      <p:sp>
        <p:nvSpPr>
          <p:cNvPr id="18" name="矩形 17"/>
          <p:cNvSpPr/>
          <p:nvPr/>
        </p:nvSpPr>
        <p:spPr>
          <a:xfrm>
            <a:off x="7574754" y="2549940"/>
            <a:ext cx="1296517" cy="431800"/>
          </a:xfrm>
          <a:prstGeom prst="rect">
            <a:avLst/>
          </a:prstGeom>
          <a:solidFill>
            <a:schemeClr val="accent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步驟五</a:t>
            </a:r>
          </a:p>
        </p:txBody>
      </p:sp>
      <p:sp>
        <p:nvSpPr>
          <p:cNvPr id="19" name="向右箭號 18"/>
          <p:cNvSpPr/>
          <p:nvPr/>
        </p:nvSpPr>
        <p:spPr>
          <a:xfrm>
            <a:off x="7095035" y="3950616"/>
            <a:ext cx="358775" cy="28733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0" name="文字方塊 19"/>
          <p:cNvSpPr txBox="1"/>
          <p:nvPr/>
        </p:nvSpPr>
        <p:spPr>
          <a:xfrm>
            <a:off x="54308" y="5517232"/>
            <a:ext cx="891018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本公司服務窗口從本公司官網→大專實習生→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十二、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 tooltip="excel檔(投保加退保程序服務窗口_另開新檔)"/>
              </a:rPr>
              <a:t>投保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 tooltip="excel檔(投保加退保程序服務窗口_另開新檔)"/>
              </a:rPr>
              <a:t>/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 tooltip="excel檔(投保加退保程序服務窗口_另開新檔)"/>
              </a:rPr>
              <a:t>加退保程序服務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2" tooltip="excel檔(投保加退保程序服務窗口_另開新檔)"/>
              </a:rPr>
              <a:t>窗口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下載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462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k封面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k首頁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2204</TotalTime>
  <Pages>0</Pages>
  <Words>1988</Words>
  <Characters>0</Characters>
  <Application>Microsoft Office PowerPoint</Application>
  <DocSecurity>0</DocSecurity>
  <PresentationFormat>如螢幕大小 (4:3)</PresentationFormat>
  <Lines>0</Lines>
  <Paragraphs>221</Paragraphs>
  <Slides>39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39</vt:i4>
      </vt:variant>
    </vt:vector>
  </HeadingPairs>
  <TitlesOfParts>
    <vt:vector size="41" baseType="lpstr">
      <vt:lpstr>sk封面</vt:lpstr>
      <vt:lpstr>sk首頁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KuoLab</cp:lastModifiedBy>
  <cp:revision>215</cp:revision>
  <dcterms:created xsi:type="dcterms:W3CDTF">2014-12-24T08:18:06Z</dcterms:created>
  <dcterms:modified xsi:type="dcterms:W3CDTF">2020-08-12T08:46:32Z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PSDescription">
    <vt:lpwstr/>
  </property>
  <property fmtid="{D5CDD505-2E9C-101B-9397-08002B2CF9AE}" pid="3" name="Owner">
    <vt:lpwstr/>
  </property>
  <property fmtid="{D5CDD505-2E9C-101B-9397-08002B2CF9AE}" pid="4" name="Status">
    <vt:lpwstr/>
  </property>
  <property fmtid="{D5CDD505-2E9C-101B-9397-08002B2CF9AE}" pid="5" name="KSOProductBuildVer">
    <vt:lpwstr>2052-10.1.0.5400</vt:lpwstr>
  </property>
</Properties>
</file>