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60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83EB"/>
    <a:srgbClr val="FF9933"/>
    <a:srgbClr val="FFFF8F"/>
    <a:srgbClr val="B2EE80"/>
    <a:srgbClr val="F27AC1"/>
    <a:srgbClr val="EA7500"/>
    <a:srgbClr val="C96B69"/>
    <a:srgbClr val="FFFFCC"/>
    <a:srgbClr val="B17ED8"/>
    <a:srgbClr val="FF53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94" autoAdjust="0"/>
    <p:restoredTop sz="94660"/>
  </p:normalViewPr>
  <p:slideViewPr>
    <p:cSldViewPr>
      <p:cViewPr>
        <p:scale>
          <a:sx n="75" d="100"/>
          <a:sy n="75" d="100"/>
        </p:scale>
        <p:origin x="-682" y="42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C01C2F-E5A4-417D-A9BA-9D0711F2C145}" type="doc">
      <dgm:prSet loTypeId="urn:microsoft.com/office/officeart/2005/8/layout/process1" loCatId="process" qsTypeId="urn:microsoft.com/office/officeart/2005/8/quickstyle/3d6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CD9C3348-1741-401F-B2D5-9157CDD8FF7E}">
      <dgm:prSet phldrT="[文字]" custT="1"/>
      <dgm:spPr/>
      <dgm:t>
        <a:bodyPr/>
        <a:lstStyle/>
        <a:p>
          <a:r>
            <a:rPr lang="zh-TW" altLang="en-US" sz="1150" b="0" i="0" dirty="0" smtClean="0">
              <a:latin typeface="+mn-lt"/>
              <a:ea typeface="標楷體" panose="03000509000000000000" pitchFamily="65" charset="-120"/>
            </a:rPr>
            <a:t>主動告知實習機構及學校輔導老師</a:t>
          </a:r>
          <a:endParaRPr lang="zh-TW" altLang="en-US" sz="1150" b="0" i="0" dirty="0">
            <a:latin typeface="+mn-lt"/>
            <a:ea typeface="標楷體" panose="03000509000000000000" pitchFamily="65" charset="-120"/>
          </a:endParaRPr>
        </a:p>
      </dgm:t>
    </dgm:pt>
    <dgm:pt modelId="{1BD14812-E67E-4789-BDC8-DC4D3BD7ED2C}" type="parTrans" cxnId="{78094AF6-7320-4A7D-89E3-E57EF5415E48}">
      <dgm:prSet/>
      <dgm:spPr/>
      <dgm:t>
        <a:bodyPr/>
        <a:lstStyle/>
        <a:p>
          <a:endParaRPr lang="zh-TW" altLang="en-US" b="0" i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558CD2A-E6C6-4538-B0C5-BE25C11573EC}" type="sibTrans" cxnId="{78094AF6-7320-4A7D-89E3-E57EF5415E48}">
      <dgm:prSet/>
      <dgm:spPr/>
      <dgm:t>
        <a:bodyPr/>
        <a:lstStyle/>
        <a:p>
          <a:endParaRPr lang="zh-TW" altLang="en-US" b="0" i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FB752BF-C55E-46A9-96FE-F418C43FD03E}">
      <dgm:prSet custT="1"/>
      <dgm:spPr/>
      <dgm:t>
        <a:bodyPr/>
        <a:lstStyle/>
        <a:p>
          <a:r>
            <a:rPr lang="zh-TW" altLang="en-US" sz="1150" b="0" i="0" dirty="0" smtClean="0">
              <a:latin typeface="+mn-lt"/>
              <a:ea typeface="標楷體" panose="03000509000000000000" pitchFamily="65" charset="-120"/>
            </a:rPr>
            <a:t>由學校單位與學生家長聯繫</a:t>
          </a:r>
          <a:endParaRPr lang="en-US" altLang="zh-TW" sz="1150" b="0" i="0" dirty="0" smtClean="0">
            <a:latin typeface="+mn-lt"/>
            <a:ea typeface="標楷體" panose="03000509000000000000" pitchFamily="65" charset="-120"/>
          </a:endParaRPr>
        </a:p>
      </dgm:t>
    </dgm:pt>
    <dgm:pt modelId="{B3654358-1777-4FA0-A926-DA529BB56FD0}" type="parTrans" cxnId="{CFC8F373-D436-4A1B-9547-0B70CF1D8122}">
      <dgm:prSet/>
      <dgm:spPr/>
      <dgm:t>
        <a:bodyPr/>
        <a:lstStyle/>
        <a:p>
          <a:endParaRPr lang="zh-TW" altLang="en-US" b="0" i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6EA6D52-FE87-446E-B6B7-2C8E4CD9FCBB}" type="sibTrans" cxnId="{CFC8F373-D436-4A1B-9547-0B70CF1D8122}">
      <dgm:prSet/>
      <dgm:spPr/>
      <dgm:t>
        <a:bodyPr/>
        <a:lstStyle/>
        <a:p>
          <a:endParaRPr lang="zh-TW" altLang="en-US" b="0" i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E16C15A-E7D6-4443-8A03-DB6DDABCA1BC}">
      <dgm:prSet custT="1"/>
      <dgm:spPr/>
      <dgm:t>
        <a:bodyPr/>
        <a:lstStyle/>
        <a:p>
          <a:r>
            <a:rPr lang="zh-TW" altLang="en-US" sz="1150" b="0" i="0" dirty="0" smtClean="0">
              <a:latin typeface="+mn-lt"/>
              <a:ea typeface="標楷體" panose="03000509000000000000" pitchFamily="65" charset="-120"/>
            </a:rPr>
            <a:t>由實習機構安置於區隔空間</a:t>
          </a:r>
          <a:endParaRPr lang="en-US" altLang="zh-TW" sz="1150" b="0" i="0" dirty="0" smtClean="0">
            <a:latin typeface="+mn-lt"/>
            <a:ea typeface="標楷體" panose="03000509000000000000" pitchFamily="65" charset="-120"/>
          </a:endParaRPr>
        </a:p>
      </dgm:t>
    </dgm:pt>
    <dgm:pt modelId="{859EDDBD-5784-4E26-9141-A113F07E2FAB}" type="parTrans" cxnId="{CF4EA455-B2B0-401A-A1C9-ADFE2758588F}">
      <dgm:prSet/>
      <dgm:spPr/>
      <dgm:t>
        <a:bodyPr/>
        <a:lstStyle/>
        <a:p>
          <a:endParaRPr lang="zh-TW" altLang="en-US" b="0" i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454A430-8583-4D88-9052-1461460B3A20}" type="sibTrans" cxnId="{CF4EA455-B2B0-401A-A1C9-ADFE2758588F}">
      <dgm:prSet/>
      <dgm:spPr/>
      <dgm:t>
        <a:bodyPr/>
        <a:lstStyle/>
        <a:p>
          <a:endParaRPr lang="zh-TW" altLang="en-US" b="0" i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D526B71-DC55-45A8-B60D-8EF6DB6ECDDA}">
      <dgm:prSet custT="1"/>
      <dgm:spPr/>
      <dgm:t>
        <a:bodyPr/>
        <a:lstStyle/>
        <a:p>
          <a:r>
            <a:rPr lang="zh-TW" altLang="en-US" sz="1150" b="0" i="0" dirty="0" smtClean="0">
              <a:latin typeface="+mn-lt"/>
              <a:ea typeface="標楷體" panose="03000509000000000000" pitchFamily="65" charset="-120"/>
            </a:rPr>
            <a:t>由防疫專人陪同盡速就醫</a:t>
          </a:r>
          <a:endParaRPr lang="zh-TW" altLang="en-US" sz="1150" b="0" i="0" dirty="0">
            <a:latin typeface="+mn-lt"/>
            <a:ea typeface="標楷體" panose="03000509000000000000" pitchFamily="65" charset="-120"/>
          </a:endParaRPr>
        </a:p>
      </dgm:t>
    </dgm:pt>
    <dgm:pt modelId="{3885C702-66E3-42B9-A1ED-8192CD993395}" type="parTrans" cxnId="{07897D2E-923F-4DDA-8EF1-55F1A88DB7FA}">
      <dgm:prSet/>
      <dgm:spPr/>
      <dgm:t>
        <a:bodyPr/>
        <a:lstStyle/>
        <a:p>
          <a:endParaRPr lang="zh-TW" altLang="en-US" b="0" i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E911810-AF92-49A3-AF40-ABD228E298ED}" type="sibTrans" cxnId="{07897D2E-923F-4DDA-8EF1-55F1A88DB7FA}">
      <dgm:prSet/>
      <dgm:spPr/>
      <dgm:t>
        <a:bodyPr/>
        <a:lstStyle/>
        <a:p>
          <a:endParaRPr lang="zh-TW" altLang="en-US" b="0" i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1B8E4FC-A750-4650-9BFB-D901B366BE2B}" type="pres">
      <dgm:prSet presAssocID="{E7C01C2F-E5A4-417D-A9BA-9D0711F2C14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906A30-A054-4550-9F02-232118276B72}" type="pres">
      <dgm:prSet presAssocID="{CD9C3348-1741-401F-B2D5-9157CDD8FF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126FA8F-5E4B-483A-A1C9-0970F99368E9}" type="pres">
      <dgm:prSet presAssocID="{8558CD2A-E6C6-4538-B0C5-BE25C11573EC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4D7715F9-18C1-4979-B6D8-E6F221178110}" type="pres">
      <dgm:prSet presAssocID="{8558CD2A-E6C6-4538-B0C5-BE25C11573EC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32898C3D-9E5D-4D9D-B088-ABFAABD6DE59}" type="pres">
      <dgm:prSet presAssocID="{FFB752BF-C55E-46A9-96FE-F418C43FD03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166977-B766-4BA8-8667-83CDB4FA6F48}" type="pres">
      <dgm:prSet presAssocID="{B6EA6D52-FE87-446E-B6B7-2C8E4CD9FCBB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D055454E-FEBD-4F97-843D-D02013DC518D}" type="pres">
      <dgm:prSet presAssocID="{B6EA6D52-FE87-446E-B6B7-2C8E4CD9FCBB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69B2CCFF-45BD-4CA2-9707-423C64D249D9}" type="pres">
      <dgm:prSet presAssocID="{1E16C15A-E7D6-4443-8A03-DB6DDABCA1B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42FB2E1-962C-4593-A002-D4ED22B934C7}" type="pres">
      <dgm:prSet presAssocID="{6454A430-8583-4D88-9052-1461460B3A20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B70DB94B-16BD-4846-967A-98544D42F2E6}" type="pres">
      <dgm:prSet presAssocID="{6454A430-8583-4D88-9052-1461460B3A20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6D28876D-0B8B-4351-A8C7-E252B04A81CD}" type="pres">
      <dgm:prSet presAssocID="{CD526B71-DC55-45A8-B60D-8EF6DB6ECDD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DABDF24-806C-4593-9251-AB19E35CDE15}" type="presOf" srcId="{FFB752BF-C55E-46A9-96FE-F418C43FD03E}" destId="{32898C3D-9E5D-4D9D-B088-ABFAABD6DE59}" srcOrd="0" destOrd="0" presId="urn:microsoft.com/office/officeart/2005/8/layout/process1"/>
    <dgm:cxn modelId="{E3B45617-4D7F-4C8F-9DBE-BBF32354C9A5}" type="presOf" srcId="{6454A430-8583-4D88-9052-1461460B3A20}" destId="{B70DB94B-16BD-4846-967A-98544D42F2E6}" srcOrd="1" destOrd="0" presId="urn:microsoft.com/office/officeart/2005/8/layout/process1"/>
    <dgm:cxn modelId="{CF4EA455-B2B0-401A-A1C9-ADFE2758588F}" srcId="{E7C01C2F-E5A4-417D-A9BA-9D0711F2C145}" destId="{1E16C15A-E7D6-4443-8A03-DB6DDABCA1BC}" srcOrd="2" destOrd="0" parTransId="{859EDDBD-5784-4E26-9141-A113F07E2FAB}" sibTransId="{6454A430-8583-4D88-9052-1461460B3A20}"/>
    <dgm:cxn modelId="{6E0BE2DA-7CC0-4049-8C5D-BCFE5299CFD1}" type="presOf" srcId="{8558CD2A-E6C6-4538-B0C5-BE25C11573EC}" destId="{4D7715F9-18C1-4979-B6D8-E6F221178110}" srcOrd="1" destOrd="0" presId="urn:microsoft.com/office/officeart/2005/8/layout/process1"/>
    <dgm:cxn modelId="{239414A6-104A-4C13-B23E-FB8814FD5237}" type="presOf" srcId="{B6EA6D52-FE87-446E-B6B7-2C8E4CD9FCBB}" destId="{33166977-B766-4BA8-8667-83CDB4FA6F48}" srcOrd="0" destOrd="0" presId="urn:microsoft.com/office/officeart/2005/8/layout/process1"/>
    <dgm:cxn modelId="{FFAF9260-1693-4DF0-A50E-29AA6712D5B5}" type="presOf" srcId="{6454A430-8583-4D88-9052-1461460B3A20}" destId="{842FB2E1-962C-4593-A002-D4ED22B934C7}" srcOrd="0" destOrd="0" presId="urn:microsoft.com/office/officeart/2005/8/layout/process1"/>
    <dgm:cxn modelId="{E41871CF-140B-4FCA-A8C7-5381D2E5D3BF}" type="presOf" srcId="{B6EA6D52-FE87-446E-B6B7-2C8E4CD9FCBB}" destId="{D055454E-FEBD-4F97-843D-D02013DC518D}" srcOrd="1" destOrd="0" presId="urn:microsoft.com/office/officeart/2005/8/layout/process1"/>
    <dgm:cxn modelId="{CFC8F373-D436-4A1B-9547-0B70CF1D8122}" srcId="{E7C01C2F-E5A4-417D-A9BA-9D0711F2C145}" destId="{FFB752BF-C55E-46A9-96FE-F418C43FD03E}" srcOrd="1" destOrd="0" parTransId="{B3654358-1777-4FA0-A926-DA529BB56FD0}" sibTransId="{B6EA6D52-FE87-446E-B6B7-2C8E4CD9FCBB}"/>
    <dgm:cxn modelId="{98823589-1FE0-4735-AE2C-425B42889BFD}" type="presOf" srcId="{1E16C15A-E7D6-4443-8A03-DB6DDABCA1BC}" destId="{69B2CCFF-45BD-4CA2-9707-423C64D249D9}" srcOrd="0" destOrd="0" presId="urn:microsoft.com/office/officeart/2005/8/layout/process1"/>
    <dgm:cxn modelId="{FD75233B-E09C-4394-8088-FD55DC57D2BD}" type="presOf" srcId="{CD9C3348-1741-401F-B2D5-9157CDD8FF7E}" destId="{6D906A30-A054-4550-9F02-232118276B72}" srcOrd="0" destOrd="0" presId="urn:microsoft.com/office/officeart/2005/8/layout/process1"/>
    <dgm:cxn modelId="{899DC51E-8F3A-4C13-A45E-DAD523C61BF7}" type="presOf" srcId="{E7C01C2F-E5A4-417D-A9BA-9D0711F2C145}" destId="{81B8E4FC-A750-4650-9BFB-D901B366BE2B}" srcOrd="0" destOrd="0" presId="urn:microsoft.com/office/officeart/2005/8/layout/process1"/>
    <dgm:cxn modelId="{07897D2E-923F-4DDA-8EF1-55F1A88DB7FA}" srcId="{E7C01C2F-E5A4-417D-A9BA-9D0711F2C145}" destId="{CD526B71-DC55-45A8-B60D-8EF6DB6ECDDA}" srcOrd="3" destOrd="0" parTransId="{3885C702-66E3-42B9-A1ED-8192CD993395}" sibTransId="{FE911810-AF92-49A3-AF40-ABD228E298ED}"/>
    <dgm:cxn modelId="{5004DDC4-913A-4A98-A306-8D1D2BC840EF}" type="presOf" srcId="{8558CD2A-E6C6-4538-B0C5-BE25C11573EC}" destId="{4126FA8F-5E4B-483A-A1C9-0970F99368E9}" srcOrd="0" destOrd="0" presId="urn:microsoft.com/office/officeart/2005/8/layout/process1"/>
    <dgm:cxn modelId="{78094AF6-7320-4A7D-89E3-E57EF5415E48}" srcId="{E7C01C2F-E5A4-417D-A9BA-9D0711F2C145}" destId="{CD9C3348-1741-401F-B2D5-9157CDD8FF7E}" srcOrd="0" destOrd="0" parTransId="{1BD14812-E67E-4789-BDC8-DC4D3BD7ED2C}" sibTransId="{8558CD2A-E6C6-4538-B0C5-BE25C11573EC}"/>
    <dgm:cxn modelId="{F73692C9-ACD3-45FF-A675-222F425F4971}" type="presOf" srcId="{CD526B71-DC55-45A8-B60D-8EF6DB6ECDDA}" destId="{6D28876D-0B8B-4351-A8C7-E252B04A81CD}" srcOrd="0" destOrd="0" presId="urn:microsoft.com/office/officeart/2005/8/layout/process1"/>
    <dgm:cxn modelId="{EFCFCAF7-0BCF-4F53-98F1-3B7D8DC5E391}" type="presParOf" srcId="{81B8E4FC-A750-4650-9BFB-D901B366BE2B}" destId="{6D906A30-A054-4550-9F02-232118276B72}" srcOrd="0" destOrd="0" presId="urn:microsoft.com/office/officeart/2005/8/layout/process1"/>
    <dgm:cxn modelId="{5E848E93-F858-4BCA-A2AB-FA6006D3EAA8}" type="presParOf" srcId="{81B8E4FC-A750-4650-9BFB-D901B366BE2B}" destId="{4126FA8F-5E4B-483A-A1C9-0970F99368E9}" srcOrd="1" destOrd="0" presId="urn:microsoft.com/office/officeart/2005/8/layout/process1"/>
    <dgm:cxn modelId="{550D6018-1F50-47D8-AD91-A9DF941D48A0}" type="presParOf" srcId="{4126FA8F-5E4B-483A-A1C9-0970F99368E9}" destId="{4D7715F9-18C1-4979-B6D8-E6F221178110}" srcOrd="0" destOrd="0" presId="urn:microsoft.com/office/officeart/2005/8/layout/process1"/>
    <dgm:cxn modelId="{19A27F95-28C9-4785-958B-F87D0F42577C}" type="presParOf" srcId="{81B8E4FC-A750-4650-9BFB-D901B366BE2B}" destId="{32898C3D-9E5D-4D9D-B088-ABFAABD6DE59}" srcOrd="2" destOrd="0" presId="urn:microsoft.com/office/officeart/2005/8/layout/process1"/>
    <dgm:cxn modelId="{E04564AC-B537-4B6A-9F0D-FB45AA19B2AC}" type="presParOf" srcId="{81B8E4FC-A750-4650-9BFB-D901B366BE2B}" destId="{33166977-B766-4BA8-8667-83CDB4FA6F48}" srcOrd="3" destOrd="0" presId="urn:microsoft.com/office/officeart/2005/8/layout/process1"/>
    <dgm:cxn modelId="{ECF43857-2DF2-447F-B4F3-EF572278518D}" type="presParOf" srcId="{33166977-B766-4BA8-8667-83CDB4FA6F48}" destId="{D055454E-FEBD-4F97-843D-D02013DC518D}" srcOrd="0" destOrd="0" presId="urn:microsoft.com/office/officeart/2005/8/layout/process1"/>
    <dgm:cxn modelId="{2EAD0988-B600-4578-B7DE-6014B347A562}" type="presParOf" srcId="{81B8E4FC-A750-4650-9BFB-D901B366BE2B}" destId="{69B2CCFF-45BD-4CA2-9707-423C64D249D9}" srcOrd="4" destOrd="0" presId="urn:microsoft.com/office/officeart/2005/8/layout/process1"/>
    <dgm:cxn modelId="{6D51816D-B8A2-48A4-B9A3-D479F9E3C4B9}" type="presParOf" srcId="{81B8E4FC-A750-4650-9BFB-D901B366BE2B}" destId="{842FB2E1-962C-4593-A002-D4ED22B934C7}" srcOrd="5" destOrd="0" presId="urn:microsoft.com/office/officeart/2005/8/layout/process1"/>
    <dgm:cxn modelId="{7595926F-EB9D-4FB2-85DB-431ADA4C587E}" type="presParOf" srcId="{842FB2E1-962C-4593-A002-D4ED22B934C7}" destId="{B70DB94B-16BD-4846-967A-98544D42F2E6}" srcOrd="0" destOrd="0" presId="urn:microsoft.com/office/officeart/2005/8/layout/process1"/>
    <dgm:cxn modelId="{496D6948-2F78-4E69-A135-849F761C902C}" type="presParOf" srcId="{81B8E4FC-A750-4650-9BFB-D901B366BE2B}" destId="{6D28876D-0B8B-4351-A8C7-E252B04A81CD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06A30-A054-4550-9F02-232118276B72}">
      <dsp:nvSpPr>
        <dsp:cNvPr id="0" name=""/>
        <dsp:cNvSpPr/>
      </dsp:nvSpPr>
      <dsp:spPr>
        <a:xfrm>
          <a:off x="2436" y="338750"/>
          <a:ext cx="1065237" cy="6691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50" b="0" i="0" kern="1200" dirty="0" smtClean="0">
              <a:latin typeface="+mn-lt"/>
              <a:ea typeface="標楷體" panose="03000509000000000000" pitchFamily="65" charset="-120"/>
            </a:rPr>
            <a:t>主動告知實習機構及學校輔導老師</a:t>
          </a:r>
          <a:endParaRPr lang="zh-TW" altLang="en-US" sz="1150" b="0" i="0" kern="1200" dirty="0">
            <a:latin typeface="+mn-lt"/>
            <a:ea typeface="標楷體" panose="03000509000000000000" pitchFamily="65" charset="-120"/>
          </a:endParaRPr>
        </a:p>
      </dsp:txBody>
      <dsp:txXfrm>
        <a:off x="22033" y="358347"/>
        <a:ext cx="1026043" cy="629908"/>
      </dsp:txXfrm>
    </dsp:sp>
    <dsp:sp modelId="{4126FA8F-5E4B-483A-A1C9-0970F99368E9}">
      <dsp:nvSpPr>
        <dsp:cNvPr id="0" name=""/>
        <dsp:cNvSpPr/>
      </dsp:nvSpPr>
      <dsp:spPr>
        <a:xfrm>
          <a:off x="1174197" y="541212"/>
          <a:ext cx="225830" cy="2641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b="0" i="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174197" y="594048"/>
        <a:ext cx="158081" cy="158506"/>
      </dsp:txXfrm>
    </dsp:sp>
    <dsp:sp modelId="{32898C3D-9E5D-4D9D-B088-ABFAABD6DE59}">
      <dsp:nvSpPr>
        <dsp:cNvPr id="0" name=""/>
        <dsp:cNvSpPr/>
      </dsp:nvSpPr>
      <dsp:spPr>
        <a:xfrm>
          <a:off x="1493768" y="338750"/>
          <a:ext cx="1065237" cy="669102"/>
        </a:xfrm>
        <a:prstGeom prst="roundRect">
          <a:avLst>
            <a:gd name="adj" fmla="val 1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50" b="0" i="0" kern="1200" dirty="0" smtClean="0">
              <a:latin typeface="+mn-lt"/>
              <a:ea typeface="標楷體" panose="03000509000000000000" pitchFamily="65" charset="-120"/>
            </a:rPr>
            <a:t>由學校單位與學生家長聯繫</a:t>
          </a:r>
          <a:endParaRPr lang="en-US" altLang="zh-TW" sz="1150" b="0" i="0" kern="1200" dirty="0" smtClean="0">
            <a:latin typeface="+mn-lt"/>
            <a:ea typeface="標楷體" panose="03000509000000000000" pitchFamily="65" charset="-120"/>
          </a:endParaRPr>
        </a:p>
      </dsp:txBody>
      <dsp:txXfrm>
        <a:off x="1513365" y="358347"/>
        <a:ext cx="1026043" cy="629908"/>
      </dsp:txXfrm>
    </dsp:sp>
    <dsp:sp modelId="{33166977-B766-4BA8-8667-83CDB4FA6F48}">
      <dsp:nvSpPr>
        <dsp:cNvPr id="0" name=""/>
        <dsp:cNvSpPr/>
      </dsp:nvSpPr>
      <dsp:spPr>
        <a:xfrm>
          <a:off x="2665529" y="541212"/>
          <a:ext cx="225830" cy="2641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b="0" i="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665529" y="594048"/>
        <a:ext cx="158081" cy="158506"/>
      </dsp:txXfrm>
    </dsp:sp>
    <dsp:sp modelId="{69B2CCFF-45BD-4CA2-9707-423C64D249D9}">
      <dsp:nvSpPr>
        <dsp:cNvPr id="0" name=""/>
        <dsp:cNvSpPr/>
      </dsp:nvSpPr>
      <dsp:spPr>
        <a:xfrm>
          <a:off x="2985100" y="338750"/>
          <a:ext cx="1065237" cy="669102"/>
        </a:xfrm>
        <a:prstGeom prst="roundRect">
          <a:avLst>
            <a:gd name="adj" fmla="val 1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50" b="0" i="0" kern="1200" dirty="0" smtClean="0">
              <a:latin typeface="+mn-lt"/>
              <a:ea typeface="標楷體" panose="03000509000000000000" pitchFamily="65" charset="-120"/>
            </a:rPr>
            <a:t>由實習機構安置於區隔空間</a:t>
          </a:r>
          <a:endParaRPr lang="en-US" altLang="zh-TW" sz="1150" b="0" i="0" kern="1200" dirty="0" smtClean="0">
            <a:latin typeface="+mn-lt"/>
            <a:ea typeface="標楷體" panose="03000509000000000000" pitchFamily="65" charset="-120"/>
          </a:endParaRPr>
        </a:p>
      </dsp:txBody>
      <dsp:txXfrm>
        <a:off x="3004697" y="358347"/>
        <a:ext cx="1026043" cy="629908"/>
      </dsp:txXfrm>
    </dsp:sp>
    <dsp:sp modelId="{842FB2E1-962C-4593-A002-D4ED22B934C7}">
      <dsp:nvSpPr>
        <dsp:cNvPr id="0" name=""/>
        <dsp:cNvSpPr/>
      </dsp:nvSpPr>
      <dsp:spPr>
        <a:xfrm>
          <a:off x="4156862" y="541212"/>
          <a:ext cx="225830" cy="2641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b="0" i="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56862" y="594048"/>
        <a:ext cx="158081" cy="158506"/>
      </dsp:txXfrm>
    </dsp:sp>
    <dsp:sp modelId="{6D28876D-0B8B-4351-A8C7-E252B04A81CD}">
      <dsp:nvSpPr>
        <dsp:cNvPr id="0" name=""/>
        <dsp:cNvSpPr/>
      </dsp:nvSpPr>
      <dsp:spPr>
        <a:xfrm>
          <a:off x="4476433" y="338750"/>
          <a:ext cx="1065237" cy="669102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50" b="0" i="0" kern="1200" dirty="0" smtClean="0">
              <a:latin typeface="+mn-lt"/>
              <a:ea typeface="標楷體" panose="03000509000000000000" pitchFamily="65" charset="-120"/>
            </a:rPr>
            <a:t>由防疫專人陪同盡速就醫</a:t>
          </a:r>
          <a:endParaRPr lang="zh-TW" altLang="en-US" sz="1150" b="0" i="0" kern="1200" dirty="0">
            <a:latin typeface="+mn-lt"/>
            <a:ea typeface="標楷體" panose="03000509000000000000" pitchFamily="65" charset="-120"/>
          </a:endParaRPr>
        </a:p>
      </dsp:txBody>
      <dsp:txXfrm>
        <a:off x="4496030" y="358347"/>
        <a:ext cx="1026043" cy="629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57250" y="4802718"/>
            <a:ext cx="5143500" cy="220768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4428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351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127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8590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915" y="2279651"/>
            <a:ext cx="5915025" cy="380364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7915" y="6119285"/>
            <a:ext cx="5915025" cy="20002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6603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71862" y="2434167"/>
            <a:ext cx="2914650" cy="5801784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775036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6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3" indent="0">
              <a:buNone/>
              <a:defRPr sz="2000" b="1"/>
            </a:lvl2pPr>
            <a:lvl3pPr marL="914406" indent="0">
              <a:buNone/>
              <a:defRPr sz="1800" b="1"/>
            </a:lvl3pPr>
            <a:lvl4pPr marL="1371609" indent="0">
              <a:buNone/>
              <a:defRPr sz="1600" b="1"/>
            </a:lvl4pPr>
            <a:lvl5pPr marL="1828812" indent="0">
              <a:buNone/>
              <a:defRPr sz="1600" b="1"/>
            </a:lvl5pPr>
            <a:lvl6pPr marL="2286015" indent="0">
              <a:buNone/>
              <a:defRPr sz="1600" b="1"/>
            </a:lvl6pPr>
            <a:lvl7pPr marL="2743218" indent="0">
              <a:buNone/>
              <a:defRPr sz="1600" b="1"/>
            </a:lvl7pPr>
            <a:lvl8pPr marL="3200421" indent="0">
              <a:buNone/>
              <a:defRPr sz="1600" b="1"/>
            </a:lvl8pPr>
            <a:lvl9pPr marL="3657624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6" cy="4912784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71862" y="2241551"/>
            <a:ext cx="2915544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3" indent="0">
              <a:buNone/>
              <a:defRPr sz="2000" b="1"/>
            </a:lvl2pPr>
            <a:lvl3pPr marL="914406" indent="0">
              <a:buNone/>
              <a:defRPr sz="1800" b="1"/>
            </a:lvl3pPr>
            <a:lvl4pPr marL="1371609" indent="0">
              <a:buNone/>
              <a:defRPr sz="1600" b="1"/>
            </a:lvl4pPr>
            <a:lvl5pPr marL="1828812" indent="0">
              <a:buNone/>
              <a:defRPr sz="1600" b="1"/>
            </a:lvl5pPr>
            <a:lvl6pPr marL="2286015" indent="0">
              <a:buNone/>
              <a:defRPr sz="1600" b="1"/>
            </a:lvl6pPr>
            <a:lvl7pPr marL="2743218" indent="0">
              <a:buNone/>
              <a:defRPr sz="1600" b="1"/>
            </a:lvl7pPr>
            <a:lvl8pPr marL="3200421" indent="0">
              <a:buNone/>
              <a:defRPr sz="1600" b="1"/>
            </a:lvl8pPr>
            <a:lvl9pPr marL="3657624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71862" y="3340100"/>
            <a:ext cx="2915544" cy="4912784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995608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278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7681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2380" y="609599"/>
            <a:ext cx="2211884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15544" y="1316568"/>
            <a:ext cx="3471862" cy="6498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2380" y="2743200"/>
            <a:ext cx="2211884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3" indent="0">
              <a:buNone/>
              <a:defRPr sz="1400"/>
            </a:lvl2pPr>
            <a:lvl3pPr marL="914406" indent="0">
              <a:buNone/>
              <a:defRPr sz="1200"/>
            </a:lvl3pPr>
            <a:lvl4pPr marL="1371609" indent="0">
              <a:buNone/>
              <a:defRPr sz="1000"/>
            </a:lvl4pPr>
            <a:lvl5pPr marL="1828812" indent="0">
              <a:buNone/>
              <a:defRPr sz="1000"/>
            </a:lvl5pPr>
            <a:lvl6pPr marL="2286015" indent="0">
              <a:buNone/>
              <a:defRPr sz="1000"/>
            </a:lvl6pPr>
            <a:lvl7pPr marL="2743218" indent="0">
              <a:buNone/>
              <a:defRPr sz="1000"/>
            </a:lvl7pPr>
            <a:lvl8pPr marL="3200421" indent="0">
              <a:buNone/>
              <a:defRPr sz="1000"/>
            </a:lvl8pPr>
            <a:lvl9pPr marL="3657624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905095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2380" y="609599"/>
            <a:ext cx="2211884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915544" y="1316568"/>
            <a:ext cx="3471862" cy="6498167"/>
          </a:xfrm>
        </p:spPr>
        <p:txBody>
          <a:bodyPr/>
          <a:lstStyle>
            <a:lvl1pPr marL="0" indent="0">
              <a:buNone/>
              <a:defRPr sz="3200"/>
            </a:lvl1pPr>
            <a:lvl2pPr marL="457203" indent="0">
              <a:buNone/>
              <a:defRPr sz="2800"/>
            </a:lvl2pPr>
            <a:lvl3pPr marL="914406" indent="0">
              <a:buNone/>
              <a:defRPr sz="2400"/>
            </a:lvl3pPr>
            <a:lvl4pPr marL="1371609" indent="0">
              <a:buNone/>
              <a:defRPr sz="2000"/>
            </a:lvl4pPr>
            <a:lvl5pPr marL="1828812" indent="0">
              <a:buNone/>
              <a:defRPr sz="2000"/>
            </a:lvl5pPr>
            <a:lvl6pPr marL="2286015" indent="0">
              <a:buNone/>
              <a:defRPr sz="2000"/>
            </a:lvl6pPr>
            <a:lvl7pPr marL="2743218" indent="0">
              <a:buNone/>
              <a:defRPr sz="2000"/>
            </a:lvl7pPr>
            <a:lvl8pPr marL="3200421" indent="0">
              <a:buNone/>
              <a:defRPr sz="2000"/>
            </a:lvl8pPr>
            <a:lvl9pPr marL="3657624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2380" y="2743200"/>
            <a:ext cx="2211884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3" indent="0">
              <a:buNone/>
              <a:defRPr sz="1400"/>
            </a:lvl2pPr>
            <a:lvl3pPr marL="914406" indent="0">
              <a:buNone/>
              <a:defRPr sz="1200"/>
            </a:lvl3pPr>
            <a:lvl4pPr marL="1371609" indent="0">
              <a:buNone/>
              <a:defRPr sz="1000"/>
            </a:lvl4pPr>
            <a:lvl5pPr marL="1828812" indent="0">
              <a:buNone/>
              <a:defRPr sz="1000"/>
            </a:lvl5pPr>
            <a:lvl6pPr marL="2286015" indent="0">
              <a:buNone/>
              <a:defRPr sz="1000"/>
            </a:lvl6pPr>
            <a:lvl7pPr marL="2743218" indent="0">
              <a:buNone/>
              <a:defRPr sz="1000"/>
            </a:lvl7pPr>
            <a:lvl8pPr marL="3200421" indent="0">
              <a:buNone/>
              <a:defRPr sz="1000"/>
            </a:lvl8pPr>
            <a:lvl9pPr marL="3657624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38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83EB"/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CAB43-47DA-4B54-B534-54B70FAC1EBD}" type="datetimeFigureOut">
              <a:rPr lang="zh-TW" altLang="en-US" smtClean="0"/>
              <a:t>2022/1/21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CC77E-3408-4B4D-8A00-D085302650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2251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2" indent="-228602" algn="l" defTabSz="91440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4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8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0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1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17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9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2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25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6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9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2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5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8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1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24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diagramData" Target="../diagrams/data1.xml"/><Relationship Id="rId12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microsoft.com/office/2007/relationships/diagramDrawing" Target="../diagrams/drawing1.xml"/><Relationship Id="rId5" Type="http://schemas.openxmlformats.org/officeDocument/2006/relationships/image" Target="../media/image4.jp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-46529" y="867832"/>
            <a:ext cx="6944203" cy="302690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zh-TW" altLang="en-US" b="1" i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戴口罩，勤</a:t>
            </a:r>
            <a:r>
              <a:rPr lang="zh-TW" alt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洗手，完成</a:t>
            </a:r>
            <a:r>
              <a:rPr lang="en-US" altLang="zh-TW" b="1" i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劑</a:t>
            </a:r>
            <a:r>
              <a:rPr lang="en-US" altLang="zh-TW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COVID-19</a:t>
            </a:r>
            <a:r>
              <a:rPr lang="zh-TW" alt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疫苗。</a:t>
            </a:r>
            <a:endParaRPr lang="en-US" altLang="zh-TW" b="1" i="1" dirty="0" smtClean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82563" indent="-182563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zh-TW" alt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鼓勵實習前完成</a:t>
            </a:r>
            <a:r>
              <a:rPr lang="en-US" altLang="zh-TW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COVID-19</a:t>
            </a:r>
            <a:r>
              <a:rPr lang="zh-TW" alt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第三劑疫苗。</a:t>
            </a:r>
            <a:endParaRPr lang="en-US" altLang="zh-TW" b="1" i="1" dirty="0" smtClean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82563" indent="-182563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每天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至少測量</a:t>
            </a:r>
            <a:r>
              <a:rPr lang="en-US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體溫並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登入中華醫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點通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APP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，應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顯示為</a:t>
            </a:r>
            <a:r>
              <a:rPr lang="zh-TW" altLang="zh-TW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zh-TW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綠標</a:t>
            </a:r>
            <a:r>
              <a:rPr lang="zh-TW" altLang="zh-TW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若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有體溫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異常</a:t>
            </a:r>
            <a:r>
              <a:rPr lang="zh-TW" altLang="zh-TW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en-US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紅</a:t>
            </a:r>
            <a:r>
              <a:rPr lang="zh-TW" altLang="zh-TW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</a:t>
            </a:r>
            <a:r>
              <a:rPr lang="zh-TW" altLang="zh-TW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科系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通報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【331】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82563" indent="-182563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耳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溫</a:t>
            </a:r>
            <a:r>
              <a:rPr lang="en-US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≥38</a:t>
            </a:r>
            <a:r>
              <a:rPr lang="en-US" altLang="zh-TW" sz="16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</a:t>
            </a:r>
            <a:r>
              <a:rPr lang="en-US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、額溫</a:t>
            </a:r>
            <a:r>
              <a:rPr lang="en-US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≥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37.5</a:t>
            </a:r>
            <a:r>
              <a:rPr lang="en-US" altLang="zh-TW" sz="1600" baseline="30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</a:t>
            </a:r>
            <a:r>
              <a:rPr lang="zh-TW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急性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呼吸道感染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者、或嗅味</a:t>
            </a:r>
            <a:endParaRPr lang="en-US" altLang="zh-TW" sz="16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82563" indent="-182563">
              <a:tabLst>
                <a:tab pos="182563" algn="l"/>
              </a:tabLst>
            </a:pPr>
            <a:r>
              <a:rPr lang="zh-TW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覺異常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、腹瀉等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其他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症狀者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建議暫緩實習。</a:t>
            </a:r>
            <a:endParaRPr lang="en-US" altLang="zh-TW" sz="16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82563" indent="-182563">
              <a:tabLst>
                <a:tab pos="182563" algn="l"/>
              </a:tabLst>
            </a:pPr>
            <a:endParaRPr lang="en-US" altLang="zh-TW" sz="16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82563" indent="-182563">
              <a:tabLst>
                <a:tab pos="182563" algn="l"/>
              </a:tabLst>
            </a:pPr>
            <a:endParaRPr lang="en-US" altLang="zh-TW" sz="16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82563" indent="-182563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en-US" altLang="zh-TW" sz="16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82563" indent="-182563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若實習單位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發生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群聚感染等情事，將立即停止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該實習</a:t>
            </a:r>
            <a:r>
              <a:rPr lang="zh-TW" altLang="zh-TW" sz="1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</a:t>
            </a:r>
            <a:r>
              <a:rPr lang="zh-TW" altLang="zh-TW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</a:t>
            </a:r>
            <a:r>
              <a:rPr lang="zh-TW" alt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，立即</a:t>
            </a:r>
            <a:r>
              <a:rPr lang="zh-TW" altLang="en-US" sz="1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通報學校，依實習合作機構規定</a:t>
            </a:r>
            <a:r>
              <a:rPr lang="zh-TW" alt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辦理。</a:t>
            </a:r>
            <a:endParaRPr lang="en-US" altLang="zh-TW" sz="16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22691" y="85836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校外實習防疫須知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3" y="35497"/>
            <a:ext cx="1964667" cy="440516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-16456" y="6463283"/>
            <a:ext cx="6873250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原預計前往港、澳、大陸及其他受疫情影響較為嚴重地區實習之學生，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76213" lvl="1"/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應暫緩實習活動或轉換實習單位，視後續疫情發展再恢復實習及交流活動。</a:t>
            </a:r>
          </a:p>
        </p:txBody>
      </p:sp>
      <p:graphicFrame>
        <p:nvGraphicFramePr>
          <p:cNvPr id="26" name="表格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900006"/>
              </p:ext>
            </p:extLst>
          </p:nvPr>
        </p:nvGraphicFramePr>
        <p:xfrm>
          <a:off x="-27383" y="7019549"/>
          <a:ext cx="6884177" cy="128047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093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9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176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011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分級標準</a:t>
                      </a:r>
                      <a:r>
                        <a:rPr lang="en-US" altLang="zh-TW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對應措施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國際旅遊意涵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本校對應實習建議措施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11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第一級：注意</a:t>
                      </a:r>
                      <a:r>
                        <a:rPr lang="en-US" altLang="zh-TW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(Watch)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提醒注意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各項實習課程照常進行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11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第二級：警示</a:t>
                      </a:r>
                      <a:r>
                        <a:rPr lang="en-US" altLang="zh-TW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(Alert)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預警警示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建議調整實習課程，加強防疫訓練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11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第三級：警告</a:t>
                      </a:r>
                      <a:r>
                        <a:rPr lang="en-US" altLang="zh-TW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(Warning)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避免所有非必要旅遊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暫緩實習或轉銜實習單位</a:t>
                      </a:r>
                      <a:endParaRPr lang="zh-TW" altLang="en-US" sz="13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7" name="矩形 26"/>
          <p:cNvSpPr/>
          <p:nvPr/>
        </p:nvSpPr>
        <p:spPr>
          <a:xfrm>
            <a:off x="2740764" y="8300963"/>
            <a:ext cx="4117236" cy="824722"/>
          </a:xfrm>
          <a:prstGeom prst="rect">
            <a:avLst/>
          </a:prstGeom>
          <a:solidFill>
            <a:srgbClr val="B17ED8"/>
          </a:solidFill>
          <a:ln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圖片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" t="62894" r="11102" b="15480"/>
          <a:stretch>
            <a:fillRect/>
          </a:stretch>
        </p:blipFill>
        <p:spPr bwMode="auto">
          <a:xfrm>
            <a:off x="5307078" y="2151434"/>
            <a:ext cx="1416800" cy="92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圖片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8290404"/>
            <a:ext cx="942944" cy="861804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05" y="8300963"/>
            <a:ext cx="980546" cy="857066"/>
          </a:xfrm>
          <a:prstGeom prst="rect">
            <a:avLst/>
          </a:prstGeom>
        </p:spPr>
      </p:pic>
      <p:sp>
        <p:nvSpPr>
          <p:cNvPr id="50" name="文字方塊 49"/>
          <p:cNvSpPr txBox="1"/>
          <p:nvPr/>
        </p:nvSpPr>
        <p:spPr>
          <a:xfrm>
            <a:off x="2680384" y="8095930"/>
            <a:ext cx="4023332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實習組</a:t>
            </a:r>
            <a:r>
              <a:rPr lang="en-US" altLang="zh-TW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:06-2671214</a:t>
            </a:r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轉</a:t>
            </a:r>
            <a:r>
              <a:rPr lang="en-US" altLang="zh-TW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331</a:t>
            </a:r>
          </a:p>
          <a:p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實習組專線</a:t>
            </a:r>
            <a:r>
              <a:rPr lang="en-US" altLang="zh-TW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:06-2692262</a:t>
            </a:r>
          </a:p>
          <a:p>
            <a:r>
              <a:rPr lang="zh-TW" altLang="en-US" sz="13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校安中心專線</a:t>
            </a:r>
            <a:r>
              <a:rPr lang="en-US" altLang="zh-TW" sz="13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en-US" altLang="zh-TW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06-2903545</a:t>
            </a:r>
          </a:p>
          <a:p>
            <a:pPr algn="ctr"/>
            <a:r>
              <a:rPr lang="zh-TW" altLang="en-US" sz="1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研發處實習組關心您</a:t>
            </a:r>
            <a:endParaRPr lang="en-US" altLang="zh-TW" sz="1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16457" y="4083515"/>
            <a:ext cx="6891539" cy="206210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依據臺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高通字第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1100073491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號函，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實習學生若因過於不安無法參與實習，請導師加強關懷學生，經心理諮商輔導仍無法實習，得以申請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事假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】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並與進行輔導。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依據臺教技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字第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1090078541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號函規定辦理實習課程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專考照科系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實習生可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轉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銜其他實習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單位以補足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實體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實習時數為優先。</a:t>
            </a:r>
            <a:endParaRPr lang="en-US" altLang="zh-TW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安排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校內實習場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域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補足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實體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時數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非技專考照科系之實習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實習期間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得以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專題製作課程或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通過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專業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證照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培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訓該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系專業就業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職能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並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補足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實體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579450182"/>
              </p:ext>
            </p:extLst>
          </p:nvPr>
        </p:nvGraphicFramePr>
        <p:xfrm>
          <a:off x="-91669" y="2180646"/>
          <a:ext cx="5544107" cy="1346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9" name="圖片 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8" b="74597"/>
          <a:stretch>
            <a:fillRect/>
          </a:stretch>
        </p:blipFill>
        <p:spPr bwMode="auto">
          <a:xfrm>
            <a:off x="5323246" y="1947435"/>
            <a:ext cx="1408406" cy="28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449" y="8291835"/>
            <a:ext cx="870225" cy="87022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589240" y="8291393"/>
            <a:ext cx="438209" cy="83429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研發處實習組</a:t>
            </a:r>
            <a:endParaRPr lang="zh-TW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347608" y="8300023"/>
            <a:ext cx="438209" cy="8716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衛福部防疫專區</a:t>
            </a:r>
            <a:endParaRPr lang="zh-TW" altLang="en-US" sz="1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-24233" y="8290404"/>
            <a:ext cx="438209" cy="8749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教育部防疫專區</a:t>
            </a:r>
            <a:endParaRPr lang="zh-TW" alt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-46529" y="3752629"/>
            <a:ext cx="6891539" cy="375321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實習處理機制</a:t>
            </a:r>
            <a:endParaRPr lang="zh-TW" altLang="en-US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-16457" y="6087962"/>
            <a:ext cx="6891539" cy="375321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疫情等級對應措施</a:t>
            </a:r>
          </a:p>
        </p:txBody>
      </p:sp>
      <p:sp>
        <p:nvSpPr>
          <p:cNvPr id="22" name="矩形 21"/>
          <p:cNvSpPr/>
          <p:nvPr/>
        </p:nvSpPr>
        <p:spPr>
          <a:xfrm>
            <a:off x="-6795" y="603823"/>
            <a:ext cx="6891539" cy="375321"/>
          </a:xfrm>
          <a:prstGeom prst="rect">
            <a:avLst/>
          </a:prstGeom>
          <a:gradFill flip="none" rotWithShape="1">
            <a:gsLst>
              <a:gs pos="0">
                <a:schemeClr val="accent5">
                  <a:satMod val="103000"/>
                  <a:lumMod val="102000"/>
                  <a:tint val="94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師生應注意實習機構防疫措施和防範事項</a:t>
            </a:r>
          </a:p>
        </p:txBody>
      </p:sp>
    </p:spTree>
    <p:extLst>
      <p:ext uri="{BB962C8B-B14F-4D97-AF65-F5344CB8AC3E}">
        <p14:creationId xmlns:p14="http://schemas.microsoft.com/office/powerpoint/2010/main" val="429392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20中華醫大電子賀卡(林家玉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2020中華醫大電子賀卡(林家玉)</Template>
  <TotalTime>519</TotalTime>
  <Words>447</Words>
  <Application>Microsoft Office PowerPoint</Application>
  <PresentationFormat>如螢幕大小 (4:3)</PresentationFormat>
  <Paragraphs>44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2020中華醫大電子賀卡(林家玉)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KuoLab</dc:creator>
  <cp:lastModifiedBy>KuoLab</cp:lastModifiedBy>
  <cp:revision>58</cp:revision>
  <cp:lastPrinted>2022-01-21T05:08:34Z</cp:lastPrinted>
  <dcterms:created xsi:type="dcterms:W3CDTF">2022-01-14T08:10:17Z</dcterms:created>
  <dcterms:modified xsi:type="dcterms:W3CDTF">2022-01-21T07:51:30Z</dcterms:modified>
</cp:coreProperties>
</file>