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7" r:id="rId3"/>
    <p:sldId id="278" r:id="rId4"/>
    <p:sldId id="279" r:id="rId5"/>
    <p:sldId id="280" r:id="rId6"/>
    <p:sldId id="259" r:id="rId7"/>
    <p:sldId id="263" r:id="rId8"/>
    <p:sldId id="257" r:id="rId9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7" autoAdjust="0"/>
    <p:restoredTop sz="94660"/>
  </p:normalViewPr>
  <p:slideViewPr>
    <p:cSldViewPr snapToGrid="0">
      <p:cViewPr varScale="1">
        <p:scale>
          <a:sx n="83" d="100"/>
          <a:sy n="83" d="100"/>
        </p:scale>
        <p:origin x="47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A779004-C431-43EA-B342-E92C3DC2A1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415F3A54-CEB0-4C06-B168-C6A7634E67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E0F3115-AFD5-4FEA-8826-CA0914EBBD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C27AA-CE76-4938-97E4-75C5D4477E71}" type="datetimeFigureOut">
              <a:rPr lang="zh-TW" altLang="en-US" smtClean="0"/>
              <a:t>2024/11/19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BB718F5-B5DC-460B-94DE-4648388851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2C4972A-A575-49BA-A590-719A9E963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252E5-DF3A-41AE-A321-74FFC6ADAF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32017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93D7D8C-FF38-4EC5-9C88-4DE81178C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EECFB75B-986A-4411-9B89-C38491109E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236D748-8772-4564-8882-27FCD61C4B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C27AA-CE76-4938-97E4-75C5D4477E71}" type="datetimeFigureOut">
              <a:rPr lang="zh-TW" altLang="en-US" smtClean="0"/>
              <a:t>2024/11/19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2E0192D-8A8C-4589-BCBE-0E376E896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4A6F54F-3C8D-436E-83DF-1F117686CE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252E5-DF3A-41AE-A321-74FFC6ADAF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840330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86E80540-64FE-494B-BD94-76919F9D0D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E18C02D8-272D-4BD3-93B1-B780D3708A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312672BE-CD5C-4A91-9A46-ACC8C5E434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C27AA-CE76-4938-97E4-75C5D4477E71}" type="datetimeFigureOut">
              <a:rPr lang="zh-TW" altLang="en-US" smtClean="0"/>
              <a:t>2024/11/19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9859491-4746-4AC9-BDA7-79332C662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C6CBC0F-9EB4-4F0A-B100-DD8C6C3BEA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252E5-DF3A-41AE-A321-74FFC6ADAF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300750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BF88656-E9B1-42E6-91FD-A04E59F82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F60CF8D-EAF2-4B6F-9797-3BC649BB88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180D408-FDD7-4A38-A618-557191CB47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C27AA-CE76-4938-97E4-75C5D4477E71}" type="datetimeFigureOut">
              <a:rPr lang="zh-TW" altLang="en-US" smtClean="0"/>
              <a:t>2024/11/19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6ADB247-CFE6-4BA8-B253-FEF2DAA27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3307687-E8D0-481F-B964-F712CFE13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252E5-DF3A-41AE-A321-74FFC6ADAF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888019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37BC810-1D42-4B0A-8479-C1ED173B90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01347245-43EB-4136-9A3F-D0704AC8FD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5C594F18-F73E-4FF3-9D2F-CC0F74EFC2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C27AA-CE76-4938-97E4-75C5D4477E71}" type="datetimeFigureOut">
              <a:rPr lang="zh-TW" altLang="en-US" smtClean="0"/>
              <a:t>2024/11/19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0E520EC-A558-43AF-8A26-46A4E066DC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F788226-16DD-405D-AC26-F21018E09A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252E5-DF3A-41AE-A321-74FFC6ADAF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39018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D102F86-709D-4BEA-B03D-1CB5C13837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4B34994-8528-4691-AB06-AC5C2A1DC9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92AAC535-4A2B-4BC3-B647-FBACCFAE8A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FAC3344A-3307-4D01-8B1C-4D8D25E39D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C27AA-CE76-4938-97E4-75C5D4477E71}" type="datetimeFigureOut">
              <a:rPr lang="zh-TW" altLang="en-US" smtClean="0"/>
              <a:t>2024/11/19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071696AA-3AC4-49B5-82E0-D5F765C725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C48926CF-57CA-4C0B-90FA-452A96473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252E5-DF3A-41AE-A321-74FFC6ADAF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8219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D9B4624-F3FE-4B26-B525-F362486017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A2F142D8-34D9-4338-9501-F34489DCD6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F24CB464-89A1-4676-B13C-BE1D81D9C7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A0050E72-6BA8-4EA0-AEDE-2A6AB189A1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D2DDEECC-B037-47F7-95D3-E03CBC1D12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9378AED7-FC73-47AE-BC9A-E60B3D5995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C27AA-CE76-4938-97E4-75C5D4477E71}" type="datetimeFigureOut">
              <a:rPr lang="zh-TW" altLang="en-US" smtClean="0"/>
              <a:t>2024/11/19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D0216E48-AD07-4E0B-96E8-A854D324BA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C22355E6-B777-45FB-830C-83AB6B753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252E5-DF3A-41AE-A321-74FFC6ADAF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047243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427C1E6-181A-4466-BEA2-3E539B1EC3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571F5D90-A593-47F8-86DE-C7A01A563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C27AA-CE76-4938-97E4-75C5D4477E71}" type="datetimeFigureOut">
              <a:rPr lang="zh-TW" altLang="en-US" smtClean="0"/>
              <a:t>2024/11/19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0FB5978D-2704-4C30-B658-18F7915BEB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173011D8-AD74-4484-B442-C254D5C945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252E5-DF3A-41AE-A321-74FFC6ADAF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730607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8F71D0C2-906B-4EEA-B4D3-795911BA75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C27AA-CE76-4938-97E4-75C5D4477E71}" type="datetimeFigureOut">
              <a:rPr lang="zh-TW" altLang="en-US" smtClean="0"/>
              <a:t>2024/11/19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E8D93A02-48AA-4487-B556-0921F652A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106617E5-9073-470A-98E5-28DEF3A578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252E5-DF3A-41AE-A321-74FFC6ADAF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94422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BADC7F2-D0F0-4B52-8D0C-539114203E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B07F86E-FED9-4172-AAEA-A7704D1DE2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8531AD33-70AC-4414-9358-105BB5C1EB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50961EB3-22A3-4808-B299-C803BAFDC8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C27AA-CE76-4938-97E4-75C5D4477E71}" type="datetimeFigureOut">
              <a:rPr lang="zh-TW" altLang="en-US" smtClean="0"/>
              <a:t>2024/11/19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CAF8DB5F-3413-4709-9413-5B07576B30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D773E695-524A-4896-89BE-AEDDF42A4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252E5-DF3A-41AE-A321-74FFC6ADAF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918316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D768D67-CA5D-4AFB-9FF0-B5147DB7F1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D8D8A632-E58F-4709-9CAD-3BE970B4C46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909257B6-CB33-42B2-8F22-D7B2790C60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26DBE1A1-DD89-4319-AB7B-5256E693A4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C27AA-CE76-4938-97E4-75C5D4477E71}" type="datetimeFigureOut">
              <a:rPr lang="zh-TW" altLang="en-US" smtClean="0"/>
              <a:t>2024/11/19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30DE0BD2-6F42-4607-A2A6-5A4406F6E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335FD42A-6E20-4011-9CF1-91DCAB73F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252E5-DF3A-41AE-A321-74FFC6ADAF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882143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987D289C-A03C-49FB-9C2F-1FE450CE13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F2B16F48-EFC1-49BF-B89F-447AB2B9C6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35BE72C5-453B-4ABF-9AE6-D3B618371E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2C27AA-CE76-4938-97E4-75C5D4477E71}" type="datetimeFigureOut">
              <a:rPr lang="zh-TW" altLang="en-US" smtClean="0"/>
              <a:t>2024/11/19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560DEB1-B022-4C75-BC46-FB5DF34037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103A2F4-E4C0-461D-81AD-400B1B5FCE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252E5-DF3A-41AE-A321-74FFC6ADAF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49587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>
            <a:extLst>
              <a:ext uri="{FF2B5EF4-FFF2-40B4-BE49-F238E27FC236}">
                <a16:creationId xmlns:a16="http://schemas.microsoft.com/office/drawing/2014/main" id="{1629A50C-F8FF-4E2E-9A12-2FC3959F20B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FF86A02A-CA52-4CC7-9F3B-DC84660691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91" y="1237689"/>
            <a:ext cx="12127017" cy="4020111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0088FCA9-3DC2-4E41-90CC-C528DA347140}"/>
              </a:ext>
            </a:extLst>
          </p:cNvPr>
          <p:cNvSpPr txBox="1"/>
          <p:nvPr/>
        </p:nvSpPr>
        <p:spPr>
          <a:xfrm>
            <a:off x="5010150" y="3536951"/>
            <a:ext cx="60356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400" b="1" dirty="0">
                <a:solidFill>
                  <a:srgbClr val="FF0000"/>
                </a:solidFill>
                <a:latin typeface="+mn-ea"/>
              </a:rPr>
              <a:t>114</a:t>
            </a:r>
            <a:r>
              <a:rPr lang="zh-TW" altLang="en-US" sz="2400" b="1" dirty="0">
                <a:solidFill>
                  <a:srgbClr val="FF0000"/>
                </a:solidFill>
                <a:latin typeface="+mn-ea"/>
              </a:rPr>
              <a:t>年</a:t>
            </a:r>
            <a:r>
              <a:rPr lang="en-US" altLang="zh-TW" sz="2400" b="1" dirty="0">
                <a:solidFill>
                  <a:srgbClr val="FF0000"/>
                </a:solidFill>
                <a:latin typeface="+mn-ea"/>
              </a:rPr>
              <a:t>2</a:t>
            </a:r>
            <a:r>
              <a:rPr lang="zh-TW" altLang="en-US" sz="2400" b="1" dirty="0">
                <a:solidFill>
                  <a:srgbClr val="FF0000"/>
                </a:solidFill>
                <a:latin typeface="+mn-ea"/>
              </a:rPr>
              <a:t>月</a:t>
            </a:r>
            <a:r>
              <a:rPr lang="en-US" altLang="zh-TW" sz="2400" b="1" dirty="0">
                <a:solidFill>
                  <a:srgbClr val="FF0000"/>
                </a:solidFill>
                <a:latin typeface="+mn-ea"/>
              </a:rPr>
              <a:t>3</a:t>
            </a:r>
            <a:r>
              <a:rPr lang="zh-TW" altLang="en-US" sz="2400" b="1" dirty="0">
                <a:solidFill>
                  <a:srgbClr val="FF0000"/>
                </a:solidFill>
                <a:latin typeface="+mn-ea"/>
              </a:rPr>
              <a:t>日上午</a:t>
            </a:r>
            <a:r>
              <a:rPr lang="en-US" altLang="zh-TW" sz="2400" b="1" dirty="0">
                <a:solidFill>
                  <a:srgbClr val="FF0000"/>
                </a:solidFill>
                <a:latin typeface="+mn-ea"/>
              </a:rPr>
              <a:t>9:00</a:t>
            </a:r>
            <a:r>
              <a:rPr lang="zh-TW" altLang="en-US" sz="2400" b="1">
                <a:solidFill>
                  <a:srgbClr val="FF0000"/>
                </a:solidFill>
                <a:latin typeface="+mn-ea"/>
              </a:rPr>
              <a:t>前申請系統繳交</a:t>
            </a:r>
            <a:r>
              <a:rPr lang="zh-TW" altLang="en-US" sz="2400" b="1" dirty="0">
                <a:solidFill>
                  <a:srgbClr val="FF0000"/>
                </a:solidFill>
                <a:latin typeface="+mn-ea"/>
              </a:rPr>
              <a:t>計畫書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883D3BA3-DF03-4C43-B44D-E00FC8A5E00E}"/>
              </a:ext>
            </a:extLst>
          </p:cNvPr>
          <p:cNvSpPr txBox="1"/>
          <p:nvPr/>
        </p:nvSpPr>
        <p:spPr>
          <a:xfrm>
            <a:off x="4191000" y="5518060"/>
            <a:ext cx="44598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b="1" dirty="0">
                <a:solidFill>
                  <a:srgbClr val="FF0000"/>
                </a:solidFill>
                <a:latin typeface="+mn-ea"/>
              </a:rPr>
              <a:t>增加跨域實作型</a:t>
            </a:r>
            <a:r>
              <a:rPr lang="en-US" altLang="zh-TW" sz="2000" b="1" dirty="0">
                <a:solidFill>
                  <a:srgbClr val="FF0000"/>
                </a:solidFill>
                <a:latin typeface="+mn-ea"/>
              </a:rPr>
              <a:t>:</a:t>
            </a:r>
            <a:r>
              <a:rPr lang="zh-TW" altLang="en-US" sz="2000" b="1" dirty="0">
                <a:solidFill>
                  <a:srgbClr val="FF0000"/>
                </a:solidFill>
                <a:latin typeface="+mn-ea"/>
              </a:rPr>
              <a:t>每件最高額度</a:t>
            </a:r>
            <a:r>
              <a:rPr lang="en-US" altLang="zh-TW" sz="2000" b="1" dirty="0">
                <a:solidFill>
                  <a:srgbClr val="FF0000"/>
                </a:solidFill>
                <a:latin typeface="+mn-ea"/>
              </a:rPr>
              <a:t>500</a:t>
            </a:r>
            <a:r>
              <a:rPr lang="zh-TW" altLang="en-US" sz="2000" b="1" dirty="0">
                <a:solidFill>
                  <a:srgbClr val="FF0000"/>
                </a:solidFill>
                <a:latin typeface="+mn-ea"/>
              </a:rPr>
              <a:t>萬元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8649998F-C6EE-43C3-9E1B-EF41C685F7E0}"/>
              </a:ext>
            </a:extLst>
          </p:cNvPr>
          <p:cNvSpPr txBox="1"/>
          <p:nvPr/>
        </p:nvSpPr>
        <p:spPr>
          <a:xfrm>
            <a:off x="4191000" y="478165"/>
            <a:ext cx="35702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b="1" dirty="0">
                <a:solidFill>
                  <a:srgbClr val="FF0000"/>
                </a:solidFill>
              </a:rPr>
              <a:t>國科會最新計畫徵求訊息</a:t>
            </a:r>
          </a:p>
        </p:txBody>
      </p:sp>
    </p:spTree>
    <p:extLst>
      <p:ext uri="{BB962C8B-B14F-4D97-AF65-F5344CB8AC3E}">
        <p14:creationId xmlns:p14="http://schemas.microsoft.com/office/powerpoint/2010/main" val="26648251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AE064665-4ADE-42E1-B5CB-93B4D6832B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571" y="352809"/>
            <a:ext cx="10942857" cy="6152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8450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764211DA-70E4-47DD-BB56-46189BDA74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286" y="167095"/>
            <a:ext cx="11771428" cy="652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0071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A8E07FA6-97B1-4087-9D71-C36448166B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047" y="176619"/>
            <a:ext cx="11361905" cy="6504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1807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EA492D8A-6092-4EA6-A97D-E507FCC0DD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2666" y="338524"/>
            <a:ext cx="9866667" cy="6180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6572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E6C6010A-5AC5-48D8-B504-9101E4F2C7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1238" y="724238"/>
            <a:ext cx="10009524" cy="5409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9381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6A3EB392-87E4-41B9-8CFB-0B570BDEC4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666" y="95666"/>
            <a:ext cx="11866667" cy="666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6440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E3DA948-52C3-4135-9087-3502D16DF9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925" y="52388"/>
            <a:ext cx="10858500" cy="1325563"/>
          </a:xfrm>
        </p:spPr>
        <p:txBody>
          <a:bodyPr>
            <a:normAutofit/>
          </a:bodyPr>
          <a:lstStyle/>
          <a:p>
            <a:r>
              <a:rPr lang="zh-TW" altLang="en-US" sz="4000" b="1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校務發展計畫推動內容</a:t>
            </a:r>
            <a:r>
              <a:rPr lang="en-US" altLang="zh-TW" sz="4000" b="1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br>
              <a:rPr lang="en-US" altLang="zh-TW" sz="4000" b="1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zh-TW" sz="4000" b="1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國科會智慧科技大南方產業生態系推動方案</a:t>
            </a:r>
            <a:endParaRPr lang="zh-TW" altLang="en-US" sz="4000" b="1" dirty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7235982-CB90-4DC2-AFB3-84D0F8F137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4" y="1547813"/>
            <a:ext cx="10963275" cy="4860925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zh-TW" altLang="en-US" b="1" dirty="0"/>
              <a:t>目標 </a:t>
            </a:r>
            <a:r>
              <a:rPr lang="en-US" altLang="zh-TW" b="1" dirty="0"/>
              <a:t>:</a:t>
            </a:r>
            <a:r>
              <a:rPr lang="zh-TW" altLang="en-US" b="1" dirty="0"/>
              <a:t> </a:t>
            </a:r>
            <a:r>
              <a:rPr lang="zh-TW" altLang="zh-TW" b="1" dirty="0"/>
              <a:t>積極協助</a:t>
            </a:r>
            <a:r>
              <a:rPr lang="zh-TW" altLang="zh-TW" b="1" dirty="0">
                <a:solidFill>
                  <a:srgbClr val="FF0000"/>
                </a:solidFill>
              </a:rPr>
              <a:t>健康照顧與餐飲服務等中小企業加入晶片與系統整合服務平台</a:t>
            </a:r>
            <a:r>
              <a:rPr lang="zh-TW" altLang="zh-TW" b="1" dirty="0"/>
              <a:t>，加速</a:t>
            </a:r>
            <a:r>
              <a:rPr lang="en-US" altLang="zh-TW" b="1" dirty="0"/>
              <a:t>AI</a:t>
            </a:r>
            <a:r>
              <a:rPr lang="zh-TW" altLang="zh-TW" b="1" dirty="0"/>
              <a:t>技術在中小企業的應用</a:t>
            </a:r>
            <a:r>
              <a:rPr lang="zh-TW" altLang="zh-TW" dirty="0"/>
              <a:t>，並結合本校發展方向及合作企業，具體整合主題包括：</a:t>
            </a:r>
            <a:endParaRPr lang="en-US" altLang="zh-TW" dirty="0"/>
          </a:p>
          <a:p>
            <a:pPr marL="0" indent="0">
              <a:lnSpc>
                <a:spcPct val="120000"/>
              </a:lnSpc>
              <a:buNone/>
            </a:pPr>
            <a:r>
              <a:rPr lang="zh-TW" altLang="en-US" dirty="0"/>
              <a:t>推動方向</a:t>
            </a:r>
            <a:r>
              <a:rPr lang="en-US" altLang="zh-TW" dirty="0"/>
              <a:t>:</a:t>
            </a:r>
            <a:endParaRPr lang="zh-TW" altLang="zh-TW" dirty="0"/>
          </a:p>
          <a:p>
            <a:pPr>
              <a:lnSpc>
                <a:spcPct val="120000"/>
              </a:lnSpc>
            </a:pPr>
            <a:r>
              <a:rPr lang="en-US" altLang="zh-TW" b="1" dirty="0">
                <a:solidFill>
                  <a:srgbClr val="0070C0"/>
                </a:solidFill>
              </a:rPr>
              <a:t>AI</a:t>
            </a:r>
            <a:r>
              <a:rPr lang="zh-TW" altLang="zh-TW" b="1" dirty="0">
                <a:solidFill>
                  <a:srgbClr val="0070C0"/>
                </a:solidFill>
              </a:rPr>
              <a:t>睡眠評估最佳化</a:t>
            </a:r>
            <a:r>
              <a:rPr lang="zh-TW" altLang="zh-TW" dirty="0"/>
              <a:t>：結合醫管與長期照護專業，開發提升睡眠效率的系統，透過大數據與人機協作技術，協助找出失眠問題，並提供針對性回饋意見，推動智慧醫療的實現與應用。</a:t>
            </a:r>
          </a:p>
          <a:p>
            <a:pPr>
              <a:lnSpc>
                <a:spcPct val="120000"/>
              </a:lnSpc>
            </a:pPr>
            <a:r>
              <a:rPr lang="en-US" altLang="zh-TW" b="1" dirty="0">
                <a:solidFill>
                  <a:srgbClr val="0070C0"/>
                </a:solidFill>
              </a:rPr>
              <a:t>AI</a:t>
            </a:r>
            <a:r>
              <a:rPr lang="zh-TW" altLang="zh-TW" b="1" dirty="0">
                <a:solidFill>
                  <a:srgbClr val="0070C0"/>
                </a:solidFill>
              </a:rPr>
              <a:t>配鏡參數最佳化</a:t>
            </a:r>
            <a:r>
              <a:rPr lang="zh-TW" altLang="zh-TW" dirty="0"/>
              <a:t>：與驗光師公會合作，開發個人化</a:t>
            </a:r>
            <a:r>
              <a:rPr lang="en-US" altLang="zh-TW" dirty="0"/>
              <a:t>AI</a:t>
            </a:r>
            <a:r>
              <a:rPr lang="zh-TW" altLang="zh-TW" dirty="0"/>
              <a:t>配鏡系統，整合屈光狀態、鼻型、頭型等參數，提供精準的鏡框配戴建議，提升舒適性與視力健康，減少屈光差異問題。</a:t>
            </a:r>
            <a:endParaRPr lang="en-US" altLang="zh-TW" dirty="0"/>
          </a:p>
          <a:p>
            <a:pPr marL="0" indent="0">
              <a:lnSpc>
                <a:spcPct val="120000"/>
              </a:lnSpc>
              <a:buNone/>
            </a:pPr>
            <a:endParaRPr lang="zh-TW" altLang="zh-TW" dirty="0"/>
          </a:p>
          <a:p>
            <a:pPr>
              <a:lnSpc>
                <a:spcPct val="120000"/>
              </a:lnSpc>
            </a:pPr>
            <a:r>
              <a:rPr lang="en-US" altLang="zh-TW" b="1" dirty="0">
                <a:solidFill>
                  <a:srgbClr val="0070C0"/>
                </a:solidFill>
              </a:rPr>
              <a:t>AI</a:t>
            </a:r>
            <a:r>
              <a:rPr lang="zh-TW" altLang="zh-TW" b="1" dirty="0">
                <a:solidFill>
                  <a:srgbClr val="0070C0"/>
                </a:solidFill>
              </a:rPr>
              <a:t>筋膜鬆弛與運動訓練最佳化</a:t>
            </a:r>
            <a:r>
              <a:rPr lang="zh-TW" altLang="zh-TW" dirty="0"/>
              <a:t>：利用</a:t>
            </a:r>
            <a:r>
              <a:rPr lang="en-US" altLang="zh-TW" dirty="0"/>
              <a:t>AI 3D</a:t>
            </a:r>
            <a:r>
              <a:rPr lang="zh-TW" altLang="zh-TW" dirty="0"/>
              <a:t>分析進行姿勢與肌筋膜張力評估，針對銀髮族、亞健康族群及運動愛好者提供個人化的筋膜鬆弛與訓練方案，改善姿勢異常並提升運動效能。</a:t>
            </a:r>
          </a:p>
          <a:p>
            <a:pPr>
              <a:lnSpc>
                <a:spcPct val="120000"/>
              </a:lnSpc>
            </a:pPr>
            <a:r>
              <a:rPr lang="en-US" altLang="zh-TW" b="1" dirty="0">
                <a:solidFill>
                  <a:srgbClr val="0070C0"/>
                </a:solidFill>
              </a:rPr>
              <a:t>AI</a:t>
            </a:r>
            <a:r>
              <a:rPr lang="zh-TW" altLang="zh-TW" b="1" dirty="0">
                <a:solidFill>
                  <a:srgbClr val="0070C0"/>
                </a:solidFill>
              </a:rPr>
              <a:t>食材辨識與營養分析</a:t>
            </a:r>
            <a:r>
              <a:rPr lang="zh-TW" altLang="zh-TW" dirty="0"/>
              <a:t>：開發以影像辨識為基礎的食材與營養分析系統，實現食材種類與份量自動化計算，並依據不同族群需求提供營養與份量建議，提升餐飲服務的營養健康效能。</a:t>
            </a:r>
          </a:p>
          <a:p>
            <a:endParaRPr lang="zh-TW" altLang="en-US" dirty="0"/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7E5B376C-91A2-4BA7-8334-FC1245D2799D}"/>
              </a:ext>
            </a:extLst>
          </p:cNvPr>
          <p:cNvSpPr txBox="1"/>
          <p:nvPr/>
        </p:nvSpPr>
        <p:spPr>
          <a:xfrm>
            <a:off x="1213500" y="4143375"/>
            <a:ext cx="95173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>
                <a:solidFill>
                  <a:srgbClr val="FF0000"/>
                </a:solidFill>
              </a:rPr>
              <a:t>中華醫大</a:t>
            </a:r>
            <a:r>
              <a:rPr lang="en-US" altLang="zh-TW" b="1" dirty="0">
                <a:solidFill>
                  <a:srgbClr val="FF0000"/>
                </a:solidFill>
              </a:rPr>
              <a:t>(</a:t>
            </a:r>
            <a:r>
              <a:rPr lang="zh-TW" altLang="en-US" b="1" dirty="0">
                <a:solidFill>
                  <a:srgbClr val="0070C0"/>
                </a:solidFill>
              </a:rPr>
              <a:t>整合需求</a:t>
            </a:r>
            <a:r>
              <a:rPr lang="en-US" altLang="zh-TW" b="1" dirty="0">
                <a:solidFill>
                  <a:srgbClr val="0070C0"/>
                </a:solidFill>
              </a:rPr>
              <a:t>+</a:t>
            </a:r>
            <a:r>
              <a:rPr lang="zh-TW" altLang="en-US" b="1" dirty="0">
                <a:solidFill>
                  <a:srgbClr val="0070C0"/>
                </a:solidFill>
              </a:rPr>
              <a:t>學生實作</a:t>
            </a:r>
            <a:r>
              <a:rPr lang="en-US" altLang="zh-TW" b="1" dirty="0">
                <a:solidFill>
                  <a:srgbClr val="FF0000"/>
                </a:solidFill>
              </a:rPr>
              <a:t>)+</a:t>
            </a:r>
            <a:r>
              <a:rPr lang="zh-TW" altLang="en-US" b="1" dirty="0">
                <a:solidFill>
                  <a:srgbClr val="FF0000"/>
                </a:solidFill>
              </a:rPr>
              <a:t>高雄科大</a:t>
            </a:r>
            <a:r>
              <a:rPr lang="en-US" altLang="zh-TW" b="1" dirty="0">
                <a:solidFill>
                  <a:srgbClr val="FF0000"/>
                </a:solidFill>
              </a:rPr>
              <a:t>(</a:t>
            </a:r>
            <a:r>
              <a:rPr lang="en-US" altLang="zh-TW" b="1" dirty="0">
                <a:solidFill>
                  <a:srgbClr val="0070C0"/>
                </a:solidFill>
              </a:rPr>
              <a:t>AI</a:t>
            </a:r>
            <a:r>
              <a:rPr lang="zh-TW" altLang="en-US" b="1" dirty="0">
                <a:solidFill>
                  <a:srgbClr val="0070C0"/>
                </a:solidFill>
              </a:rPr>
              <a:t>設計撰寫</a:t>
            </a:r>
            <a:r>
              <a:rPr lang="en-US" altLang="zh-TW" b="1" dirty="0">
                <a:solidFill>
                  <a:srgbClr val="0070C0"/>
                </a:solidFill>
              </a:rPr>
              <a:t>+</a:t>
            </a:r>
            <a:r>
              <a:rPr lang="zh-TW" altLang="en-US" b="1" dirty="0">
                <a:solidFill>
                  <a:srgbClr val="0070C0"/>
                </a:solidFill>
              </a:rPr>
              <a:t>學生實作</a:t>
            </a:r>
            <a:r>
              <a:rPr lang="en-US" altLang="zh-TW" b="1" dirty="0">
                <a:solidFill>
                  <a:srgbClr val="FF0000"/>
                </a:solidFill>
              </a:rPr>
              <a:t>)+</a:t>
            </a:r>
            <a:r>
              <a:rPr lang="zh-TW" altLang="en-US" b="1" dirty="0">
                <a:solidFill>
                  <a:srgbClr val="FF0000"/>
                </a:solidFill>
              </a:rPr>
              <a:t>驗光所</a:t>
            </a:r>
            <a:r>
              <a:rPr lang="en-US" altLang="zh-TW" b="1" dirty="0">
                <a:solidFill>
                  <a:srgbClr val="FF0000"/>
                </a:solidFill>
              </a:rPr>
              <a:t>(</a:t>
            </a:r>
            <a:r>
              <a:rPr lang="zh-TW" altLang="en-US" b="1" dirty="0">
                <a:solidFill>
                  <a:srgbClr val="0070C0"/>
                </a:solidFill>
              </a:rPr>
              <a:t>應用端及實作基地</a:t>
            </a:r>
            <a:r>
              <a:rPr lang="en-US" altLang="zh-TW" b="1" dirty="0">
                <a:solidFill>
                  <a:srgbClr val="FF0000"/>
                </a:solidFill>
              </a:rPr>
              <a:t>)</a:t>
            </a:r>
            <a:endParaRPr lang="zh-TW" alt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09133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331</Words>
  <Application>Microsoft Office PowerPoint</Application>
  <PresentationFormat>寬螢幕</PresentationFormat>
  <Paragraphs>12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4" baseType="lpstr">
      <vt:lpstr>新細明體</vt:lpstr>
      <vt:lpstr>標楷體</vt:lpstr>
      <vt:lpstr>Arial</vt:lpstr>
      <vt:lpstr>Calibri</vt:lpstr>
      <vt:lpstr>Calibri Light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校務發展計畫推動內容: 國科會智慧科技大南方產業生態系推動方案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user</cp:lastModifiedBy>
  <cp:revision>5</cp:revision>
  <dcterms:created xsi:type="dcterms:W3CDTF">2024-11-19T05:08:09Z</dcterms:created>
  <dcterms:modified xsi:type="dcterms:W3CDTF">2024-11-19T09:34:25Z</dcterms:modified>
</cp:coreProperties>
</file>